
<file path=[Content_Types].xml><?xml version="1.0" encoding="utf-8"?>
<Types xmlns="http://schemas.openxmlformats.org/package/2006/content-types">
  <Default Extension="bin" ContentType="application/vnd.ms-office.activeX"/>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comments/comment2.xml" ContentType="application/vnd.openxmlformats-officedocument.presentationml.comments+xml"/>
  <Override PartName="/ppt/notesSlides/notesSlide4.xml" ContentType="application/vnd.openxmlformats-officedocument.presentationml.notesSlide+xml"/>
  <Override PartName="/ppt/comments/comment3.xml" ContentType="application/vnd.openxmlformats-officedocument.presentationml.comments+xml"/>
  <Override PartName="/ppt/notesSlides/notesSlide5.xml" ContentType="application/vnd.openxmlformats-officedocument.presentationml.notesSlide+xml"/>
  <Override PartName="/ppt/comments/comment4.xml" ContentType="application/vnd.openxmlformats-officedocument.presentationml.comments+xml"/>
  <Override PartName="/ppt/notesSlides/notesSlide6.xml" ContentType="application/vnd.openxmlformats-officedocument.presentationml.notesSlide+xml"/>
  <Override PartName="/ppt/comments/comment5.xml" ContentType="application/vnd.openxmlformats-officedocument.presentationml.comments+xml"/>
  <Override PartName="/ppt/activeX/activeX1.xml" ContentType="application/vnd.ms-office.activeX+xml"/>
  <Override PartName="/ppt/activeX/activeX2.xml" ContentType="application/vnd.ms-office.activeX+xml"/>
  <Override PartName="/ppt/activeX/activeX3.xml" ContentType="application/vnd.ms-office.activeX+xml"/>
  <Override PartName="/ppt/activeX/activeX4.xml" ContentType="application/vnd.ms-office.activeX+xml"/>
  <Override PartName="/ppt/activeX/activeX5.xml" ContentType="application/vnd.ms-office.activeX+xml"/>
  <Override PartName="/ppt/activeX/activeX6.xml" ContentType="application/vnd.ms-office.activeX+xml"/>
  <Override PartName="/ppt/activeX/activeX7.xml" ContentType="application/vnd.ms-office.activeX+xml"/>
  <Override PartName="/ppt/activeX/activeX8.xml" ContentType="application/vnd.ms-office.activeX+xml"/>
  <Override PartName="/ppt/activeX/activeX9.xml" ContentType="application/vnd.ms-office.activeX+xml"/>
  <Override PartName="/ppt/activeX/activeX10.xml" ContentType="application/vnd.ms-office.activeX+xml"/>
  <Override PartName="/ppt/activeX/activeX11.xml" ContentType="application/vnd.ms-office.activeX+xml"/>
  <Override PartName="/ppt/activeX/activeX12.xml" ContentType="application/vnd.ms-office.activeX+xml"/>
  <Override PartName="/ppt/activeX/activeX13.xml" ContentType="application/vnd.ms-office.activeX+xml"/>
  <Override PartName="/ppt/activeX/activeX14.xml" ContentType="application/vnd.ms-office.activeX+xml"/>
  <Override PartName="/ppt/activeX/activeX15.xml" ContentType="application/vnd.ms-office.activeX+xml"/>
  <Override PartName="/ppt/activeX/activeX16.xml" ContentType="application/vnd.ms-office.activeX+xml"/>
  <Override PartName="/ppt/activeX/activeX17.xml" ContentType="application/vnd.ms-office.activeX+xml"/>
  <Override PartName="/ppt/activeX/activeX18.xml" ContentType="application/vnd.ms-office.activeX+xml"/>
  <Override PartName="/ppt/activeX/activeX19.xml" ContentType="application/vnd.ms-office.activeX+xml"/>
  <Override PartName="/ppt/activeX/activeX20.xml" ContentType="application/vnd.ms-office.activeX+xml"/>
  <Override PartName="/ppt/activeX/activeX21.xml" ContentType="application/vnd.ms-office.activeX+xml"/>
  <Override PartName="/ppt/activeX/activeX22.xml" ContentType="application/vnd.ms-office.activeX+xml"/>
  <Override PartName="/ppt/activeX/activeX23.xml" ContentType="application/vnd.ms-office.activeX+xml"/>
  <Override PartName="/ppt/activeX/activeX24.xml" ContentType="application/vnd.ms-office.activeX+xml"/>
  <Override PartName="/ppt/activeX/activeX25.xml" ContentType="application/vnd.ms-office.activeX+xml"/>
  <Override PartName="/ppt/activeX/activeX26.xml" ContentType="application/vnd.ms-office.activeX+xml"/>
  <Override PartName="/ppt/activeX/activeX27.xml" ContentType="application/vnd.ms-office.activeX+xml"/>
  <Override PartName="/ppt/activeX/activeX28.xml" ContentType="application/vnd.ms-office.activeX+xml"/>
  <Override PartName="/ppt/activeX/activeX29.xml" ContentType="application/vnd.ms-office.activeX+xml"/>
  <Override PartName="/ppt/activeX/activeX30.xml" ContentType="application/vnd.ms-office.activeX+xml"/>
  <Override PartName="/ppt/activeX/activeX31.xml" ContentType="application/vnd.ms-office.activeX+xml"/>
  <Override PartName="/ppt/activeX/activeX32.xml" ContentType="application/vnd.ms-office.activeX+xml"/>
  <Override PartName="/ppt/comments/comment6.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handoutMasterIdLst>
    <p:handoutMasterId r:id="rId19"/>
  </p:handoutMasterIdLst>
  <p:sldIdLst>
    <p:sldId id="258" r:id="rId2"/>
    <p:sldId id="260" r:id="rId3"/>
    <p:sldId id="277" r:id="rId4"/>
    <p:sldId id="267" r:id="rId5"/>
    <p:sldId id="278" r:id="rId6"/>
    <p:sldId id="279" r:id="rId7"/>
    <p:sldId id="280" r:id="rId8"/>
    <p:sldId id="264" r:id="rId9"/>
    <p:sldId id="276" r:id="rId10"/>
    <p:sldId id="281" r:id="rId11"/>
    <p:sldId id="282" r:id="rId12"/>
    <p:sldId id="283" r:id="rId13"/>
    <p:sldId id="269" r:id="rId14"/>
    <p:sldId id="270" r:id="rId15"/>
    <p:sldId id="274" r:id="rId16"/>
    <p:sldId id="27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lissa Williamson" initials="MW" lastIdx="21" clrIdx="0">
    <p:extLst>
      <p:ext uri="{19B8F6BF-5375-455C-9EA6-DF929625EA0E}">
        <p15:presenceInfo xmlns:p15="http://schemas.microsoft.com/office/powerpoint/2012/main" userId="S::mwilliamson@jacksonspalding.com::85bcb1e7-2211-475c-b56e-df3b940af43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5" d="100"/>
          <a:sy n="85" d="100"/>
        </p:scale>
        <p:origin x="366" y="84"/>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activeX/_rels/activeX1.xml.rels><?xml version="1.0" encoding="UTF-8" standalone="yes"?>
<Relationships xmlns="http://schemas.openxmlformats.org/package/2006/relationships"><Relationship Id="rId1" Type="http://schemas.microsoft.com/office/2006/relationships/activeXControlBinary" Target="activeX1.bin"/></Relationships>
</file>

<file path=ppt/activeX/_rels/activeX10.xml.rels><?xml version="1.0" encoding="UTF-8" standalone="yes"?>
<Relationships xmlns="http://schemas.openxmlformats.org/package/2006/relationships"><Relationship Id="rId1" Type="http://schemas.microsoft.com/office/2006/relationships/activeXControlBinary" Target="activeX10.bin"/></Relationships>
</file>

<file path=ppt/activeX/_rels/activeX11.xml.rels><?xml version="1.0" encoding="UTF-8" standalone="yes"?>
<Relationships xmlns="http://schemas.openxmlformats.org/package/2006/relationships"><Relationship Id="rId1" Type="http://schemas.microsoft.com/office/2006/relationships/activeXControlBinary" Target="activeX11.bin"/></Relationships>
</file>

<file path=ppt/activeX/_rels/activeX12.xml.rels><?xml version="1.0" encoding="UTF-8" standalone="yes"?>
<Relationships xmlns="http://schemas.openxmlformats.org/package/2006/relationships"><Relationship Id="rId1" Type="http://schemas.microsoft.com/office/2006/relationships/activeXControlBinary" Target="activeX12.bin"/></Relationships>
</file>

<file path=ppt/activeX/_rels/activeX13.xml.rels><?xml version="1.0" encoding="UTF-8" standalone="yes"?>
<Relationships xmlns="http://schemas.openxmlformats.org/package/2006/relationships"><Relationship Id="rId1" Type="http://schemas.microsoft.com/office/2006/relationships/activeXControlBinary" Target="activeX13.bin"/></Relationships>
</file>

<file path=ppt/activeX/_rels/activeX14.xml.rels><?xml version="1.0" encoding="UTF-8" standalone="yes"?>
<Relationships xmlns="http://schemas.openxmlformats.org/package/2006/relationships"><Relationship Id="rId1" Type="http://schemas.microsoft.com/office/2006/relationships/activeXControlBinary" Target="activeX14.bin"/></Relationships>
</file>

<file path=ppt/activeX/_rels/activeX15.xml.rels><?xml version="1.0" encoding="UTF-8" standalone="yes"?>
<Relationships xmlns="http://schemas.openxmlformats.org/package/2006/relationships"><Relationship Id="rId1" Type="http://schemas.microsoft.com/office/2006/relationships/activeXControlBinary" Target="activeX15.bin"/></Relationships>
</file>

<file path=ppt/activeX/_rels/activeX16.xml.rels><?xml version="1.0" encoding="UTF-8" standalone="yes"?>
<Relationships xmlns="http://schemas.openxmlformats.org/package/2006/relationships"><Relationship Id="rId1" Type="http://schemas.microsoft.com/office/2006/relationships/activeXControlBinary" Target="activeX16.bin"/></Relationships>
</file>

<file path=ppt/activeX/_rels/activeX17.xml.rels><?xml version="1.0" encoding="UTF-8" standalone="yes"?>
<Relationships xmlns="http://schemas.openxmlformats.org/package/2006/relationships"><Relationship Id="rId1" Type="http://schemas.microsoft.com/office/2006/relationships/activeXControlBinary" Target="activeX17.bin"/></Relationships>
</file>

<file path=ppt/activeX/_rels/activeX18.xml.rels><?xml version="1.0" encoding="UTF-8" standalone="yes"?>
<Relationships xmlns="http://schemas.openxmlformats.org/package/2006/relationships"><Relationship Id="rId1" Type="http://schemas.microsoft.com/office/2006/relationships/activeXControlBinary" Target="activeX18.bin"/></Relationships>
</file>

<file path=ppt/activeX/_rels/activeX19.xml.rels><?xml version="1.0" encoding="UTF-8" standalone="yes"?>
<Relationships xmlns="http://schemas.openxmlformats.org/package/2006/relationships"><Relationship Id="rId1" Type="http://schemas.microsoft.com/office/2006/relationships/activeXControlBinary" Target="activeX19.bin"/></Relationships>
</file>

<file path=ppt/activeX/_rels/activeX2.xml.rels><?xml version="1.0" encoding="UTF-8" standalone="yes"?>
<Relationships xmlns="http://schemas.openxmlformats.org/package/2006/relationships"><Relationship Id="rId1" Type="http://schemas.microsoft.com/office/2006/relationships/activeXControlBinary" Target="activeX2.bin"/></Relationships>
</file>

<file path=ppt/activeX/_rels/activeX20.xml.rels><?xml version="1.0" encoding="UTF-8" standalone="yes"?>
<Relationships xmlns="http://schemas.openxmlformats.org/package/2006/relationships"><Relationship Id="rId1" Type="http://schemas.microsoft.com/office/2006/relationships/activeXControlBinary" Target="activeX20.bin"/></Relationships>
</file>

<file path=ppt/activeX/_rels/activeX21.xml.rels><?xml version="1.0" encoding="UTF-8" standalone="yes"?>
<Relationships xmlns="http://schemas.openxmlformats.org/package/2006/relationships"><Relationship Id="rId1" Type="http://schemas.microsoft.com/office/2006/relationships/activeXControlBinary" Target="activeX21.bin"/></Relationships>
</file>

<file path=ppt/activeX/_rels/activeX22.xml.rels><?xml version="1.0" encoding="UTF-8" standalone="yes"?>
<Relationships xmlns="http://schemas.openxmlformats.org/package/2006/relationships"><Relationship Id="rId1" Type="http://schemas.microsoft.com/office/2006/relationships/activeXControlBinary" Target="activeX22.bin"/></Relationships>
</file>

<file path=ppt/activeX/_rels/activeX23.xml.rels><?xml version="1.0" encoding="UTF-8" standalone="yes"?>
<Relationships xmlns="http://schemas.openxmlformats.org/package/2006/relationships"><Relationship Id="rId1" Type="http://schemas.microsoft.com/office/2006/relationships/activeXControlBinary" Target="activeX23.bin"/></Relationships>
</file>

<file path=ppt/activeX/_rels/activeX24.xml.rels><?xml version="1.0" encoding="UTF-8" standalone="yes"?>
<Relationships xmlns="http://schemas.openxmlformats.org/package/2006/relationships"><Relationship Id="rId1" Type="http://schemas.microsoft.com/office/2006/relationships/activeXControlBinary" Target="activeX24.bin"/></Relationships>
</file>

<file path=ppt/activeX/_rels/activeX25.xml.rels><?xml version="1.0" encoding="UTF-8" standalone="yes"?>
<Relationships xmlns="http://schemas.openxmlformats.org/package/2006/relationships"><Relationship Id="rId1" Type="http://schemas.microsoft.com/office/2006/relationships/activeXControlBinary" Target="activeX25.bin"/></Relationships>
</file>

<file path=ppt/activeX/_rels/activeX26.xml.rels><?xml version="1.0" encoding="UTF-8" standalone="yes"?>
<Relationships xmlns="http://schemas.openxmlformats.org/package/2006/relationships"><Relationship Id="rId1" Type="http://schemas.microsoft.com/office/2006/relationships/activeXControlBinary" Target="activeX26.bin"/></Relationships>
</file>

<file path=ppt/activeX/_rels/activeX27.xml.rels><?xml version="1.0" encoding="UTF-8" standalone="yes"?>
<Relationships xmlns="http://schemas.openxmlformats.org/package/2006/relationships"><Relationship Id="rId1" Type="http://schemas.microsoft.com/office/2006/relationships/activeXControlBinary" Target="activeX27.bin"/></Relationships>
</file>

<file path=ppt/activeX/_rels/activeX28.xml.rels><?xml version="1.0" encoding="UTF-8" standalone="yes"?>
<Relationships xmlns="http://schemas.openxmlformats.org/package/2006/relationships"><Relationship Id="rId1" Type="http://schemas.microsoft.com/office/2006/relationships/activeXControlBinary" Target="activeX28.bin"/></Relationships>
</file>

<file path=ppt/activeX/_rels/activeX29.xml.rels><?xml version="1.0" encoding="UTF-8" standalone="yes"?>
<Relationships xmlns="http://schemas.openxmlformats.org/package/2006/relationships"><Relationship Id="rId1" Type="http://schemas.microsoft.com/office/2006/relationships/activeXControlBinary" Target="activeX29.bin"/></Relationships>
</file>

<file path=ppt/activeX/_rels/activeX3.xml.rels><?xml version="1.0" encoding="UTF-8" standalone="yes"?>
<Relationships xmlns="http://schemas.openxmlformats.org/package/2006/relationships"><Relationship Id="rId1" Type="http://schemas.microsoft.com/office/2006/relationships/activeXControlBinary" Target="activeX3.bin"/></Relationships>
</file>

<file path=ppt/activeX/_rels/activeX30.xml.rels><?xml version="1.0" encoding="UTF-8" standalone="yes"?>
<Relationships xmlns="http://schemas.openxmlformats.org/package/2006/relationships"><Relationship Id="rId1" Type="http://schemas.microsoft.com/office/2006/relationships/activeXControlBinary" Target="activeX30.bin"/></Relationships>
</file>

<file path=ppt/activeX/_rels/activeX31.xml.rels><?xml version="1.0" encoding="UTF-8" standalone="yes"?>
<Relationships xmlns="http://schemas.openxmlformats.org/package/2006/relationships"><Relationship Id="rId1" Type="http://schemas.microsoft.com/office/2006/relationships/activeXControlBinary" Target="activeX31.bin"/></Relationships>
</file>

<file path=ppt/activeX/_rels/activeX32.xml.rels><?xml version="1.0" encoding="UTF-8" standalone="yes"?>
<Relationships xmlns="http://schemas.openxmlformats.org/package/2006/relationships"><Relationship Id="rId1" Type="http://schemas.microsoft.com/office/2006/relationships/activeXControlBinary" Target="activeX32.bin"/></Relationships>
</file>

<file path=ppt/activeX/_rels/activeX4.xml.rels><?xml version="1.0" encoding="UTF-8" standalone="yes"?>
<Relationships xmlns="http://schemas.openxmlformats.org/package/2006/relationships"><Relationship Id="rId1" Type="http://schemas.microsoft.com/office/2006/relationships/activeXControlBinary" Target="activeX4.bin"/></Relationships>
</file>

<file path=ppt/activeX/_rels/activeX5.xml.rels><?xml version="1.0" encoding="UTF-8" standalone="yes"?>
<Relationships xmlns="http://schemas.openxmlformats.org/package/2006/relationships"><Relationship Id="rId1" Type="http://schemas.microsoft.com/office/2006/relationships/activeXControlBinary" Target="activeX5.bin"/></Relationships>
</file>

<file path=ppt/activeX/_rels/activeX6.xml.rels><?xml version="1.0" encoding="UTF-8" standalone="yes"?>
<Relationships xmlns="http://schemas.openxmlformats.org/package/2006/relationships"><Relationship Id="rId1" Type="http://schemas.microsoft.com/office/2006/relationships/activeXControlBinary" Target="activeX6.bin"/></Relationships>
</file>

<file path=ppt/activeX/_rels/activeX7.xml.rels><?xml version="1.0" encoding="UTF-8" standalone="yes"?>
<Relationships xmlns="http://schemas.openxmlformats.org/package/2006/relationships"><Relationship Id="rId1" Type="http://schemas.microsoft.com/office/2006/relationships/activeXControlBinary" Target="activeX7.bin"/></Relationships>
</file>

<file path=ppt/activeX/_rels/activeX8.xml.rels><?xml version="1.0" encoding="UTF-8" standalone="yes"?>
<Relationships xmlns="http://schemas.openxmlformats.org/package/2006/relationships"><Relationship Id="rId1" Type="http://schemas.microsoft.com/office/2006/relationships/activeXControlBinary" Target="activeX8.bin"/></Relationships>
</file>

<file path=ppt/activeX/_rels/activeX9.xml.rels><?xml version="1.0" encoding="UTF-8" standalone="yes"?>
<Relationships xmlns="http://schemas.openxmlformats.org/package/2006/relationships"><Relationship Id="rId1" Type="http://schemas.microsoft.com/office/2006/relationships/activeXControlBinary" Target="activeX9.bin"/></Relationships>
</file>

<file path=ppt/activeX/activeX1.xml><?xml version="1.0" encoding="utf-8"?>
<ax:ocx xmlns:ax="http://schemas.microsoft.com/office/2006/activeX" xmlns:r="http://schemas.openxmlformats.org/officeDocument/2006/relationships" ax:classid="{5512D116-5CC6-11CF-8D67-00AA00BDCE1D}" ax:persistence="persistStream" r:id="rId1"/>
</file>

<file path=ppt/activeX/activeX10.xml><?xml version="1.0" encoding="utf-8"?>
<ax:ocx xmlns:ax="http://schemas.microsoft.com/office/2006/activeX" xmlns:r="http://schemas.openxmlformats.org/officeDocument/2006/relationships" ax:classid="{5512D116-5CC6-11CF-8D67-00AA00BDCE1D}" ax:persistence="persistStream" r:id="rId1"/>
</file>

<file path=ppt/activeX/activeX11.xml><?xml version="1.0" encoding="utf-8"?>
<ax:ocx xmlns:ax="http://schemas.microsoft.com/office/2006/activeX" xmlns:r="http://schemas.openxmlformats.org/officeDocument/2006/relationships" ax:classid="{5512D116-5CC6-11CF-8D67-00AA00BDCE1D}" ax:persistence="persistStream" r:id="rId1"/>
</file>

<file path=ppt/activeX/activeX12.xml><?xml version="1.0" encoding="utf-8"?>
<ax:ocx xmlns:ax="http://schemas.microsoft.com/office/2006/activeX" xmlns:r="http://schemas.openxmlformats.org/officeDocument/2006/relationships" ax:classid="{5512D116-5CC6-11CF-8D67-00AA00BDCE1D}" ax:persistence="persistStream" r:id="rId1"/>
</file>

<file path=ppt/activeX/activeX13.xml><?xml version="1.0" encoding="utf-8"?>
<ax:ocx xmlns:ax="http://schemas.microsoft.com/office/2006/activeX" xmlns:r="http://schemas.openxmlformats.org/officeDocument/2006/relationships" ax:classid="{5512D116-5CC6-11CF-8D67-00AA00BDCE1D}" ax:persistence="persistStream" r:id="rId1"/>
</file>

<file path=ppt/activeX/activeX14.xml><?xml version="1.0" encoding="utf-8"?>
<ax:ocx xmlns:ax="http://schemas.microsoft.com/office/2006/activeX" xmlns:r="http://schemas.openxmlformats.org/officeDocument/2006/relationships" ax:classid="{5512D116-5CC6-11CF-8D67-00AA00BDCE1D}" ax:persistence="persistStream" r:id="rId1"/>
</file>

<file path=ppt/activeX/activeX15.xml><?xml version="1.0" encoding="utf-8"?>
<ax:ocx xmlns:ax="http://schemas.microsoft.com/office/2006/activeX" xmlns:r="http://schemas.openxmlformats.org/officeDocument/2006/relationships" ax:classid="{5512D116-5CC6-11CF-8D67-00AA00BDCE1D}" ax:persistence="persistStream" r:id="rId1"/>
</file>

<file path=ppt/activeX/activeX16.xml><?xml version="1.0" encoding="utf-8"?>
<ax:ocx xmlns:ax="http://schemas.microsoft.com/office/2006/activeX" xmlns:r="http://schemas.openxmlformats.org/officeDocument/2006/relationships" ax:classid="{5512D116-5CC6-11CF-8D67-00AA00BDCE1D}" ax:persistence="persistStream" r:id="rId1"/>
</file>

<file path=ppt/activeX/activeX17.xml><?xml version="1.0" encoding="utf-8"?>
<ax:ocx xmlns:ax="http://schemas.microsoft.com/office/2006/activeX" xmlns:r="http://schemas.openxmlformats.org/officeDocument/2006/relationships" ax:classid="{5512D116-5CC6-11CF-8D67-00AA00BDCE1D}" ax:persistence="persistStream" r:id="rId1"/>
</file>

<file path=ppt/activeX/activeX18.xml><?xml version="1.0" encoding="utf-8"?>
<ax:ocx xmlns:ax="http://schemas.microsoft.com/office/2006/activeX" xmlns:r="http://schemas.openxmlformats.org/officeDocument/2006/relationships" ax:classid="{5512D116-5CC6-11CF-8D67-00AA00BDCE1D}" ax:persistence="persistStream" r:id="rId1"/>
</file>

<file path=ppt/activeX/activeX19.xml><?xml version="1.0" encoding="utf-8"?>
<ax:ocx xmlns:ax="http://schemas.microsoft.com/office/2006/activeX" xmlns:r="http://schemas.openxmlformats.org/officeDocument/2006/relationships" ax:classid="{5512D116-5CC6-11CF-8D67-00AA00BDCE1D}" ax:persistence="persistStream" r:id="rId1"/>
</file>

<file path=ppt/activeX/activeX2.xml><?xml version="1.0" encoding="utf-8"?>
<ax:ocx xmlns:ax="http://schemas.microsoft.com/office/2006/activeX" xmlns:r="http://schemas.openxmlformats.org/officeDocument/2006/relationships" ax:classid="{5512D116-5CC6-11CF-8D67-00AA00BDCE1D}" ax:persistence="persistStream" r:id="rId1"/>
</file>

<file path=ppt/activeX/activeX20.xml><?xml version="1.0" encoding="utf-8"?>
<ax:ocx xmlns:ax="http://schemas.microsoft.com/office/2006/activeX" xmlns:r="http://schemas.openxmlformats.org/officeDocument/2006/relationships" ax:classid="{5512D116-5CC6-11CF-8D67-00AA00BDCE1D}" ax:persistence="persistStream" r:id="rId1"/>
</file>

<file path=ppt/activeX/activeX21.xml><?xml version="1.0" encoding="utf-8"?>
<ax:ocx xmlns:ax="http://schemas.microsoft.com/office/2006/activeX" xmlns:r="http://schemas.openxmlformats.org/officeDocument/2006/relationships" ax:classid="{5512D116-5CC6-11CF-8D67-00AA00BDCE1D}" ax:persistence="persistStream" r:id="rId1"/>
</file>

<file path=ppt/activeX/activeX22.xml><?xml version="1.0" encoding="utf-8"?>
<ax:ocx xmlns:ax="http://schemas.microsoft.com/office/2006/activeX" xmlns:r="http://schemas.openxmlformats.org/officeDocument/2006/relationships" ax:classid="{5512D116-5CC6-11CF-8D67-00AA00BDCE1D}" ax:persistence="persistStream" r:id="rId1"/>
</file>

<file path=ppt/activeX/activeX23.xml><?xml version="1.0" encoding="utf-8"?>
<ax:ocx xmlns:ax="http://schemas.microsoft.com/office/2006/activeX" xmlns:r="http://schemas.openxmlformats.org/officeDocument/2006/relationships" ax:classid="{5512D116-5CC6-11CF-8D67-00AA00BDCE1D}" ax:persistence="persistStream" r:id="rId1"/>
</file>

<file path=ppt/activeX/activeX24.xml><?xml version="1.0" encoding="utf-8"?>
<ax:ocx xmlns:ax="http://schemas.microsoft.com/office/2006/activeX" xmlns:r="http://schemas.openxmlformats.org/officeDocument/2006/relationships" ax:classid="{5512D116-5CC6-11CF-8D67-00AA00BDCE1D}" ax:persistence="persistStream" r:id="rId1"/>
</file>

<file path=ppt/activeX/activeX25.xml><?xml version="1.0" encoding="utf-8"?>
<ax:ocx xmlns:ax="http://schemas.microsoft.com/office/2006/activeX" xmlns:r="http://schemas.openxmlformats.org/officeDocument/2006/relationships" ax:classid="{5512D116-5CC6-11CF-8D67-00AA00BDCE1D}" ax:persistence="persistStream" r:id="rId1"/>
</file>

<file path=ppt/activeX/activeX26.xml><?xml version="1.0" encoding="utf-8"?>
<ax:ocx xmlns:ax="http://schemas.microsoft.com/office/2006/activeX" xmlns:r="http://schemas.openxmlformats.org/officeDocument/2006/relationships" ax:classid="{5512D116-5CC6-11CF-8D67-00AA00BDCE1D}" ax:persistence="persistStream" r:id="rId1"/>
</file>

<file path=ppt/activeX/activeX27.xml><?xml version="1.0" encoding="utf-8"?>
<ax:ocx xmlns:ax="http://schemas.microsoft.com/office/2006/activeX" xmlns:r="http://schemas.openxmlformats.org/officeDocument/2006/relationships" ax:classid="{5512D116-5CC6-11CF-8D67-00AA00BDCE1D}" ax:persistence="persistStream" r:id="rId1"/>
</file>

<file path=ppt/activeX/activeX28.xml><?xml version="1.0" encoding="utf-8"?>
<ax:ocx xmlns:ax="http://schemas.microsoft.com/office/2006/activeX" xmlns:r="http://schemas.openxmlformats.org/officeDocument/2006/relationships" ax:classid="{5512D116-5CC6-11CF-8D67-00AA00BDCE1D}" ax:persistence="persistStream" r:id="rId1"/>
</file>

<file path=ppt/activeX/activeX29.xml><?xml version="1.0" encoding="utf-8"?>
<ax:ocx xmlns:ax="http://schemas.microsoft.com/office/2006/activeX" xmlns:r="http://schemas.openxmlformats.org/officeDocument/2006/relationships" ax:classid="{5512D116-5CC6-11CF-8D67-00AA00BDCE1D}" ax:persistence="persistStream" r:id="rId1"/>
</file>

<file path=ppt/activeX/activeX3.xml><?xml version="1.0" encoding="utf-8"?>
<ax:ocx xmlns:ax="http://schemas.microsoft.com/office/2006/activeX" xmlns:r="http://schemas.openxmlformats.org/officeDocument/2006/relationships" ax:classid="{5512D116-5CC6-11CF-8D67-00AA00BDCE1D}" ax:persistence="persistStream" r:id="rId1"/>
</file>

<file path=ppt/activeX/activeX30.xml><?xml version="1.0" encoding="utf-8"?>
<ax:ocx xmlns:ax="http://schemas.microsoft.com/office/2006/activeX" xmlns:r="http://schemas.openxmlformats.org/officeDocument/2006/relationships" ax:classid="{5512D116-5CC6-11CF-8D67-00AA00BDCE1D}" ax:persistence="persistStream" r:id="rId1"/>
</file>

<file path=ppt/activeX/activeX31.xml><?xml version="1.0" encoding="utf-8"?>
<ax:ocx xmlns:ax="http://schemas.microsoft.com/office/2006/activeX" xmlns:r="http://schemas.openxmlformats.org/officeDocument/2006/relationships" ax:classid="{5512D116-5CC6-11CF-8D67-00AA00BDCE1D}" ax:persistence="persistStream" r:id="rId1"/>
</file>

<file path=ppt/activeX/activeX32.xml><?xml version="1.0" encoding="utf-8"?>
<ax:ocx xmlns:ax="http://schemas.microsoft.com/office/2006/activeX" xmlns:r="http://schemas.openxmlformats.org/officeDocument/2006/relationships" ax:classid="{5512D116-5CC6-11CF-8D67-00AA00BDCE1D}" ax:persistence="persistStream" r:id="rId1"/>
</file>

<file path=ppt/activeX/activeX4.xml><?xml version="1.0" encoding="utf-8"?>
<ax:ocx xmlns:ax="http://schemas.microsoft.com/office/2006/activeX" xmlns:r="http://schemas.openxmlformats.org/officeDocument/2006/relationships" ax:classid="{5512D116-5CC6-11CF-8D67-00AA00BDCE1D}" ax:persistence="persistStream" r:id="rId1"/>
</file>

<file path=ppt/activeX/activeX5.xml><?xml version="1.0" encoding="utf-8"?>
<ax:ocx xmlns:ax="http://schemas.microsoft.com/office/2006/activeX" xmlns:r="http://schemas.openxmlformats.org/officeDocument/2006/relationships" ax:classid="{5512D116-5CC6-11CF-8D67-00AA00BDCE1D}" ax:persistence="persistStream" r:id="rId1"/>
</file>

<file path=ppt/activeX/activeX6.xml><?xml version="1.0" encoding="utf-8"?>
<ax:ocx xmlns:ax="http://schemas.microsoft.com/office/2006/activeX" xmlns:r="http://schemas.openxmlformats.org/officeDocument/2006/relationships" ax:classid="{5512D116-5CC6-11CF-8D67-00AA00BDCE1D}" ax:persistence="persistStream" r:id="rId1"/>
</file>

<file path=ppt/activeX/activeX7.xml><?xml version="1.0" encoding="utf-8"?>
<ax:ocx xmlns:ax="http://schemas.microsoft.com/office/2006/activeX" xmlns:r="http://schemas.openxmlformats.org/officeDocument/2006/relationships" ax:classid="{5512D116-5CC6-11CF-8D67-00AA00BDCE1D}" ax:persistence="persistStream" r:id="rId1"/>
</file>

<file path=ppt/activeX/activeX8.xml><?xml version="1.0" encoding="utf-8"?>
<ax:ocx xmlns:ax="http://schemas.microsoft.com/office/2006/activeX" xmlns:r="http://schemas.openxmlformats.org/officeDocument/2006/relationships" ax:classid="{5512D116-5CC6-11CF-8D67-00AA00BDCE1D}" ax:persistence="persistStream" r:id="rId1"/>
</file>

<file path=ppt/activeX/activeX9.xml><?xml version="1.0" encoding="utf-8"?>
<ax:ocx xmlns:ax="http://schemas.microsoft.com/office/2006/activeX" xmlns:r="http://schemas.openxmlformats.org/officeDocument/2006/relationships" ax:classid="{5512D116-5CC6-11CF-8D67-00AA00BDCE1D}" ax:persistence="persistStream" r:id="rId1"/>
</file>

<file path=ppt/comments/comment1.xml><?xml version="1.0" encoding="utf-8"?>
<p:cmLst xmlns:a="http://schemas.openxmlformats.org/drawingml/2006/main" xmlns:r="http://schemas.openxmlformats.org/officeDocument/2006/relationships" xmlns:p="http://schemas.openxmlformats.org/presentationml/2006/main">
  <p:cm authorId="1" dt="2020-01-30T18:24:19.375" idx="1">
    <p:pos x="10" y="10"/>
    <p:text>talking point: we started with a project that was going to involve nfl and the results of turf v grass on player injuries and/or performance</p:text>
    <p:extLst>
      <p:ext uri="{C676402C-5697-4E1C-873F-D02D1690AC5C}">
        <p15:threadingInfo xmlns:p15="http://schemas.microsoft.com/office/powerpoint/2012/main" timeZoneBias="300"/>
      </p:ext>
    </p:extLst>
  </p:cm>
  <p:cm authorId="1" dt="2020-01-30T18:26:31.620" idx="2">
    <p:pos x="2191" y="1615"/>
    <p:text>mention how we got on the education track which is that saurin found a cool study on kids and how they can learn through gaming (or whatever it was)</p:text>
    <p:extLst>
      <p:ext uri="{C676402C-5697-4E1C-873F-D02D1690AC5C}">
        <p15:threadingInfo xmlns:p15="http://schemas.microsoft.com/office/powerpoint/2012/main" timeZoneBias="300"/>
      </p:ext>
    </p:extLst>
  </p:cm>
  <p:cm authorId="1" dt="2020-01-30T18:39:48.656" idx="3">
    <p:pos x="899" y="2278"/>
    <p:text>in the end we chose education bc we started to research and found that there are numerous and robust data sources</p:text>
    <p:extLst>
      <p:ext uri="{C676402C-5697-4E1C-873F-D02D1690AC5C}">
        <p15:threadingInfo xmlns:p15="http://schemas.microsoft.com/office/powerpoint/2012/main" timeZoneBias="300"/>
      </p:ext>
    </p:extLst>
  </p:cm>
  <p:cm authorId="1" dt="2020-01-30T19:02:51.348" idx="6">
    <p:pos x="106" y="106"/>
    <p:text>also bc damn we spent an entire night trying to pick a topic and we had to stop somewhere</p:text>
    <p:extLst>
      <p:ext uri="{C676402C-5697-4E1C-873F-D02D1690AC5C}">
        <p15:threadingInfo xmlns:p15="http://schemas.microsoft.com/office/powerpoint/2012/main" timeZoneBias="3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1-30T18:49:45.087" idx="4">
    <p:pos x="10" y="10"/>
    <p:text/>
    <p:extLst>
      <p:ext uri="{C676402C-5697-4E1C-873F-D02D1690AC5C}">
        <p15:threadingInfo xmlns:p15="http://schemas.microsoft.com/office/powerpoint/2012/main" timeZoneBias="300"/>
      </p:ext>
    </p:extLst>
  </p:cm>
  <p:cm authorId="1" dt="2020-01-30T19:01:41.845" idx="5">
    <p:pos x="10" y="106"/>
    <p:text>originally we had what you see here, but we wanted GPA and college acceptance rate but could not find all the data we needed so changed scope</p:text>
    <p:extLst>
      <p:ext uri="{C676402C-5697-4E1C-873F-D02D1690AC5C}">
        <p15:threadingInfo xmlns:p15="http://schemas.microsoft.com/office/powerpoint/2012/main" timeZoneBias="300">
          <p15:parentCm authorId="1" idx="4"/>
        </p15:threadingInfo>
      </p:ext>
    </p:extLst>
  </p:cm>
  <p:cm authorId="1" dt="2020-01-30T19:05:59.068" idx="7">
    <p:pos x="106" y="106"/>
    <p:text>we need to say something here about why we were motivated to answer these. it's really just that this is the data, or best data we could find. even though there is a ton of education data out there, it still was tough finding what we needed, and for specific timeframes</p:text>
    <p:extLst>
      <p:ext uri="{C676402C-5697-4E1C-873F-D02D1690AC5C}">
        <p15:threadingInfo xmlns:p15="http://schemas.microsoft.com/office/powerpoint/2012/main" timeZoneBias="30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01-30T19:18:02.901" idx="9">
    <p:pos x="10" y="10"/>
    <p:text>the question we need to answer in this slide  was "summarize where and how you found the data you needed and what was your process?"</p:text>
    <p:extLst>
      <p:ext uri="{C676402C-5697-4E1C-873F-D02D1690AC5C}">
        <p15:threadingInfo xmlns:p15="http://schemas.microsoft.com/office/powerpoint/2012/main" timeZoneBias="300"/>
      </p:ext>
    </p:extLst>
  </p:cm>
  <p:cm authorId="1" dt="2020-01-30T19:19:02.261" idx="10">
    <p:pos x="106" y="106"/>
    <p:text>the answer is that we all gathered together and started googling for sources. we created an audit/findings excel document to keep order on what we found, where, and what the metrics were. while we were sitting we just were in constant communication about findings. we checked items of the list to make sure we had what we needed as we went along. once we did, we moved onto the data phase.</p:text>
    <p:extLst>
      <p:ext uri="{C676402C-5697-4E1C-873F-D02D1690AC5C}">
        <p15:threadingInfo xmlns:p15="http://schemas.microsoft.com/office/powerpoint/2012/main" timeZoneBias="300"/>
      </p:ext>
    </p:extLst>
  </p:cm>
  <p:cm authorId="1" dt="2020-01-30T19:35:01.055" idx="17">
    <p:pos x="202" y="202"/>
    <p:text>lead in to next slide is that we had established our params based on a high or mid level evaluation of the data files. however, we started to dig deeper and...saurin will talk about that</p:text>
    <p:extLst>
      <p:ext uri="{C676402C-5697-4E1C-873F-D02D1690AC5C}">
        <p15:threadingInfo xmlns:p15="http://schemas.microsoft.com/office/powerpoint/2012/main" timeZoneBias="30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01-30T19:22:49.405" idx="11">
    <p:pos x="10" y="10"/>
    <p:text>saurin reference your jupyter notebook here if you want</p:text>
    <p:extLst>
      <p:ext uri="{C676402C-5697-4E1C-873F-D02D1690AC5C}">
        <p15:threadingInfo xmlns:p15="http://schemas.microsoft.com/office/powerpoint/2012/main" timeZoneBias="300"/>
      </p:ext>
    </p:extLst>
  </p:cm>
  <p:cm authorId="1" dt="2020-01-30T19:25:47.335" idx="12">
    <p:pos x="106" y="106"/>
    <p:text>scope of this slide is the cleanup process.</p:text>
    <p:extLst>
      <p:ext uri="{C676402C-5697-4E1C-873F-D02D1690AC5C}">
        <p15:threadingInfo xmlns:p15="http://schemas.microsoft.com/office/powerpoint/2012/main" timeZoneBias="300"/>
      </p:ext>
    </p:extLst>
  </p:cm>
  <p:cm authorId="1" dt="2020-01-30T19:32:48.784" idx="15">
    <p:pos x="298" y="298"/>
    <p:text>saurin you can mention here how you thought you had all the data but then big discrepancies in rates - make up some other stuff too about how you found all kinds of things while you were reviewing the files</p:text>
    <p:extLst>
      <p:ext uri="{C676402C-5697-4E1C-873F-D02D1690AC5C}">
        <p15:threadingInfo xmlns:p15="http://schemas.microsoft.com/office/powerpoint/2012/main" timeZoneBias="30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01-30T19:22:49.405" idx="11">
    <p:pos x="10" y="10"/>
    <p:text>jupyter notebook reference</p:text>
    <p:extLst>
      <p:ext uri="{C676402C-5697-4E1C-873F-D02D1690AC5C}">
        <p15:threadingInfo xmlns:p15="http://schemas.microsoft.com/office/powerpoint/2012/main" timeZoneBias="300"/>
      </p:ext>
    </p:extLst>
  </p:cm>
  <p:cm authorId="1" dt="2020-01-30T19:25:47.335" idx="12">
    <p:pos x="106" y="106"/>
    <p:text>scope of this slide is the analysis of the data</p:text>
    <p:extLst>
      <p:ext uri="{C676402C-5697-4E1C-873F-D02D1690AC5C}">
        <p15:threadingInfo xmlns:p15="http://schemas.microsoft.com/office/powerpoint/2012/main" timeZoneBias="300"/>
      </p:ext>
    </p:extLst>
  </p:cm>
  <p:cm authorId="1" dt="2020-01-30T20:15:06.696" idx="21">
    <p:pos x="3072" y="1946"/>
    <p:text>real time data manipulation means that you manipulated charts in order to see wht information was valuable or insightful</p:text>
    <p:extLst>
      <p:ext uri="{C676402C-5697-4E1C-873F-D02D1690AC5C}">
        <p15:threadingInfo xmlns:p15="http://schemas.microsoft.com/office/powerpoint/2012/main" timeZoneBias="30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01-30T19:53:53.996" idx="20">
    <p:pos x="10" y="10"/>
    <p:text>Include in this slide questions for the audience, either before we even make a statement, or prompt discussion after</p:text>
    <p:extLst>
      <p:ext uri="{C676402C-5697-4E1C-873F-D02D1690AC5C}">
        <p15:threadingInfo xmlns:p15="http://schemas.microsoft.com/office/powerpoint/2012/main" timeZoneBias="300"/>
      </p:ext>
    </p:extLst>
  </p:cm>
</p:cmLst>
</file>

<file path=ppt/drawings/_rels/vmlDrawing1.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1/31/2020</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2.jpg>
</file>

<file path=ppt/media/image3.jpg>
</file>

<file path=ppt/media/image4.png>
</file>

<file path=ppt/media/image5.png>
</file>

<file path=ppt/media/image6.png>
</file>

<file path=ppt/media/image7.jpe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1/31/2020</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mw</a:t>
            </a:r>
          </a:p>
        </p:txBody>
      </p:sp>
      <p:sp>
        <p:nvSpPr>
          <p:cNvPr id="4" name="Slide Number Placeholder 3"/>
          <p:cNvSpPr>
            <a:spLocks noGrp="1"/>
          </p:cNvSpPr>
          <p:nvPr>
            <p:ph type="sldNum" sz="quarter" idx="5"/>
          </p:nvPr>
        </p:nvSpPr>
        <p:spPr/>
        <p:txBody>
          <a:bodyPr/>
          <a:lstStyle/>
          <a:p>
            <a:fld id="{DED491D0-8E1B-49C7-849B-A28568D94497}" type="slidenum">
              <a:rPr lang="en-US" smtClean="0"/>
              <a:t>1</a:t>
            </a:fld>
            <a:endParaRPr lang="en-US"/>
          </a:p>
        </p:txBody>
      </p:sp>
    </p:spTree>
    <p:extLst>
      <p:ext uri="{BB962C8B-B14F-4D97-AF65-F5344CB8AC3E}">
        <p14:creationId xmlns:p14="http://schemas.microsoft.com/office/powerpoint/2010/main" val="4122593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mw</a:t>
            </a:r>
          </a:p>
        </p:txBody>
      </p:sp>
      <p:sp>
        <p:nvSpPr>
          <p:cNvPr id="4" name="Slide Number Placeholder 3"/>
          <p:cNvSpPr>
            <a:spLocks noGrp="1"/>
          </p:cNvSpPr>
          <p:nvPr>
            <p:ph type="sldNum" sz="quarter" idx="5"/>
          </p:nvPr>
        </p:nvSpPr>
        <p:spPr/>
        <p:txBody>
          <a:bodyPr/>
          <a:lstStyle/>
          <a:p>
            <a:fld id="{DED491D0-8E1B-49C7-849B-A28568D94497}" type="slidenum">
              <a:rPr lang="en-US" smtClean="0"/>
              <a:t>2</a:t>
            </a:fld>
            <a:endParaRPr lang="en-US"/>
          </a:p>
        </p:txBody>
      </p:sp>
    </p:spTree>
    <p:extLst>
      <p:ext uri="{BB962C8B-B14F-4D97-AF65-F5344CB8AC3E}">
        <p14:creationId xmlns:p14="http://schemas.microsoft.com/office/powerpoint/2010/main" val="1544380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sean</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3</a:t>
            </a:fld>
            <a:endParaRPr lang="en-US"/>
          </a:p>
        </p:txBody>
      </p:sp>
    </p:spTree>
    <p:extLst>
      <p:ext uri="{BB962C8B-B14F-4D97-AF65-F5344CB8AC3E}">
        <p14:creationId xmlns:p14="http://schemas.microsoft.com/office/powerpoint/2010/main" val="4287199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Sean</a:t>
            </a:r>
          </a:p>
        </p:txBody>
      </p:sp>
      <p:sp>
        <p:nvSpPr>
          <p:cNvPr id="4" name="Slide Number Placeholder 3"/>
          <p:cNvSpPr>
            <a:spLocks noGrp="1"/>
          </p:cNvSpPr>
          <p:nvPr>
            <p:ph type="sldNum" sz="quarter" idx="5"/>
          </p:nvPr>
        </p:nvSpPr>
        <p:spPr/>
        <p:txBody>
          <a:bodyPr/>
          <a:lstStyle/>
          <a:p>
            <a:fld id="{DED491D0-8E1B-49C7-849B-A28568D94497}" type="slidenum">
              <a:rPr lang="en-US" smtClean="0"/>
              <a:t>5</a:t>
            </a:fld>
            <a:endParaRPr lang="en-US"/>
          </a:p>
        </p:txBody>
      </p:sp>
    </p:spTree>
    <p:extLst>
      <p:ext uri="{BB962C8B-B14F-4D97-AF65-F5344CB8AC3E}">
        <p14:creationId xmlns:p14="http://schemas.microsoft.com/office/powerpoint/2010/main" val="703043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Saurin</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6</a:t>
            </a:fld>
            <a:endParaRPr lang="en-US"/>
          </a:p>
        </p:txBody>
      </p:sp>
    </p:spTree>
    <p:extLst>
      <p:ext uri="{BB962C8B-B14F-4D97-AF65-F5344CB8AC3E}">
        <p14:creationId xmlns:p14="http://schemas.microsoft.com/office/powerpoint/2010/main" val="3326552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Saurin</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7</a:t>
            </a:fld>
            <a:endParaRPr lang="en-US"/>
          </a:p>
        </p:txBody>
      </p:sp>
    </p:spTree>
    <p:extLst>
      <p:ext uri="{BB962C8B-B14F-4D97-AF65-F5344CB8AC3E}">
        <p14:creationId xmlns:p14="http://schemas.microsoft.com/office/powerpoint/2010/main" val="5168327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1/31/2020</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1/31/2020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1/31/2020</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1/31/2020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1/31/2020</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1/31/2020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1/31/2020</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1/31/2020</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1/31/2020</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1/31/2020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1/31/2020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1/31/2020</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control" Target="../activeX/activeX15.xml"/><Relationship Id="rId3" Type="http://schemas.openxmlformats.org/officeDocument/2006/relationships/control" Target="../activeX/activeX10.xml"/><Relationship Id="rId7" Type="http://schemas.openxmlformats.org/officeDocument/2006/relationships/control" Target="../activeX/activeX14.xml"/><Relationship Id="rId2" Type="http://schemas.openxmlformats.org/officeDocument/2006/relationships/control" Target="../activeX/activeX9.xml"/><Relationship Id="rId1" Type="http://schemas.openxmlformats.org/officeDocument/2006/relationships/vmlDrawing" Target="../drawings/vmlDrawing2.vml"/><Relationship Id="rId6" Type="http://schemas.openxmlformats.org/officeDocument/2006/relationships/control" Target="../activeX/activeX13.xml"/><Relationship Id="rId11" Type="http://schemas.openxmlformats.org/officeDocument/2006/relationships/image" Target="../media/image9.wmf"/><Relationship Id="rId5" Type="http://schemas.openxmlformats.org/officeDocument/2006/relationships/control" Target="../activeX/activeX12.xml"/><Relationship Id="rId10" Type="http://schemas.openxmlformats.org/officeDocument/2006/relationships/slideLayout" Target="../slideLayouts/slideLayout2.xml"/><Relationship Id="rId4" Type="http://schemas.openxmlformats.org/officeDocument/2006/relationships/control" Target="../activeX/activeX11.xml"/><Relationship Id="rId9" Type="http://schemas.openxmlformats.org/officeDocument/2006/relationships/control" Target="../activeX/activeX16.xml"/></Relationships>
</file>

<file path=ppt/slides/_rels/slide11.xml.rels><?xml version="1.0" encoding="UTF-8" standalone="yes"?>
<Relationships xmlns="http://schemas.openxmlformats.org/package/2006/relationships"><Relationship Id="rId8" Type="http://schemas.openxmlformats.org/officeDocument/2006/relationships/control" Target="../activeX/activeX23.xml"/><Relationship Id="rId3" Type="http://schemas.openxmlformats.org/officeDocument/2006/relationships/control" Target="../activeX/activeX18.xml"/><Relationship Id="rId7" Type="http://schemas.openxmlformats.org/officeDocument/2006/relationships/control" Target="../activeX/activeX22.xml"/><Relationship Id="rId2" Type="http://schemas.openxmlformats.org/officeDocument/2006/relationships/control" Target="../activeX/activeX17.xml"/><Relationship Id="rId1" Type="http://schemas.openxmlformats.org/officeDocument/2006/relationships/vmlDrawing" Target="../drawings/vmlDrawing3.vml"/><Relationship Id="rId6" Type="http://schemas.openxmlformats.org/officeDocument/2006/relationships/control" Target="../activeX/activeX21.xml"/><Relationship Id="rId11" Type="http://schemas.openxmlformats.org/officeDocument/2006/relationships/image" Target="../media/image9.wmf"/><Relationship Id="rId5" Type="http://schemas.openxmlformats.org/officeDocument/2006/relationships/control" Target="../activeX/activeX20.xml"/><Relationship Id="rId10" Type="http://schemas.openxmlformats.org/officeDocument/2006/relationships/slideLayout" Target="../slideLayouts/slideLayout2.xml"/><Relationship Id="rId4" Type="http://schemas.openxmlformats.org/officeDocument/2006/relationships/control" Target="../activeX/activeX19.xml"/><Relationship Id="rId9" Type="http://schemas.openxmlformats.org/officeDocument/2006/relationships/control" Target="../activeX/activeX24.xml"/></Relationships>
</file>

<file path=ppt/slides/_rels/slide12.xml.rels><?xml version="1.0" encoding="UTF-8" standalone="yes"?>
<Relationships xmlns="http://schemas.openxmlformats.org/package/2006/relationships"><Relationship Id="rId8" Type="http://schemas.openxmlformats.org/officeDocument/2006/relationships/control" Target="../activeX/activeX31.xml"/><Relationship Id="rId3" Type="http://schemas.openxmlformats.org/officeDocument/2006/relationships/control" Target="../activeX/activeX26.xml"/><Relationship Id="rId7" Type="http://schemas.openxmlformats.org/officeDocument/2006/relationships/control" Target="../activeX/activeX30.xml"/><Relationship Id="rId2" Type="http://schemas.openxmlformats.org/officeDocument/2006/relationships/control" Target="../activeX/activeX25.xml"/><Relationship Id="rId1" Type="http://schemas.openxmlformats.org/officeDocument/2006/relationships/vmlDrawing" Target="../drawings/vmlDrawing4.vml"/><Relationship Id="rId6" Type="http://schemas.openxmlformats.org/officeDocument/2006/relationships/control" Target="../activeX/activeX29.xml"/><Relationship Id="rId11" Type="http://schemas.openxmlformats.org/officeDocument/2006/relationships/image" Target="../media/image9.wmf"/><Relationship Id="rId5" Type="http://schemas.openxmlformats.org/officeDocument/2006/relationships/control" Target="../activeX/activeX28.xml"/><Relationship Id="rId10" Type="http://schemas.openxmlformats.org/officeDocument/2006/relationships/slideLayout" Target="../slideLayouts/slideLayout2.xml"/><Relationship Id="rId4" Type="http://schemas.openxmlformats.org/officeDocument/2006/relationships/control" Target="../activeX/activeX27.xml"/><Relationship Id="rId9" Type="http://schemas.openxmlformats.org/officeDocument/2006/relationships/control" Target="../activeX/activeX3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control" Target="../activeX/activeX7.xml"/><Relationship Id="rId3" Type="http://schemas.openxmlformats.org/officeDocument/2006/relationships/control" Target="../activeX/activeX2.xml"/><Relationship Id="rId7" Type="http://schemas.openxmlformats.org/officeDocument/2006/relationships/control" Target="../activeX/activeX6.xml"/><Relationship Id="rId2" Type="http://schemas.openxmlformats.org/officeDocument/2006/relationships/control" Target="../activeX/activeX1.xml"/><Relationship Id="rId1" Type="http://schemas.openxmlformats.org/officeDocument/2006/relationships/vmlDrawing" Target="../drawings/vmlDrawing1.vml"/><Relationship Id="rId6" Type="http://schemas.openxmlformats.org/officeDocument/2006/relationships/control" Target="../activeX/activeX5.xml"/><Relationship Id="rId11" Type="http://schemas.openxmlformats.org/officeDocument/2006/relationships/image" Target="../media/image9.wmf"/><Relationship Id="rId5" Type="http://schemas.openxmlformats.org/officeDocument/2006/relationships/control" Target="../activeX/activeX4.xml"/><Relationship Id="rId10" Type="http://schemas.openxmlformats.org/officeDocument/2006/relationships/slideLayout" Target="../slideLayouts/slideLayout2.xml"/><Relationship Id="rId4" Type="http://schemas.openxmlformats.org/officeDocument/2006/relationships/control" Target="../activeX/activeX3.xml"/><Relationship Id="rId9" Type="http://schemas.openxmlformats.org/officeDocument/2006/relationships/control" Target="../activeX/activeX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Academic Review</a:t>
            </a:r>
            <a:br>
              <a:rPr lang="en-US" dirty="0"/>
            </a:br>
            <a:br>
              <a:rPr lang="en-US" sz="6700" dirty="0"/>
            </a:br>
            <a:r>
              <a:rPr lang="en-US" sz="3600" dirty="0"/>
              <a:t>A dive into the effects of different variables on student performance in US Public Schools</a:t>
            </a:r>
          </a:p>
        </p:txBody>
      </p:sp>
      <p:sp>
        <p:nvSpPr>
          <p:cNvPr id="3" name="Subtitle 2"/>
          <p:cNvSpPr>
            <a:spLocks noGrp="1"/>
          </p:cNvSpPr>
          <p:nvPr>
            <p:ph type="subTitle" idx="1"/>
          </p:nvPr>
        </p:nvSpPr>
        <p:spPr/>
        <p:txBody>
          <a:bodyPr/>
          <a:lstStyle/>
          <a:p>
            <a:r>
              <a:rPr lang="en-US" dirty="0"/>
              <a:t>						Paper Straws. LLC</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Aggregate Findings</a:t>
            </a:r>
          </a:p>
        </p:txBody>
      </p:sp>
      <p:sp>
        <p:nvSpPr>
          <p:cNvPr id="14" name="Content Placeholder 2"/>
          <p:cNvSpPr>
            <a:spLocks noGrp="1"/>
          </p:cNvSpPr>
          <p:nvPr>
            <p:ph idx="1"/>
          </p:nvPr>
        </p:nvSpPr>
        <p:spPr/>
        <p:txBody>
          <a:bodyPr>
            <a:normAutofit/>
          </a:bodyPr>
          <a:lstStyle/>
          <a:p>
            <a:pPr marL="0" indent="0">
              <a:buNone/>
            </a:pPr>
            <a:endParaRPr lang="en-US" dirty="0"/>
          </a:p>
          <a:p>
            <a:pPr marL="0" indent="0">
              <a:buNone/>
            </a:pPr>
            <a:endParaRPr lang="en-US" dirty="0"/>
          </a:p>
        </p:txBody>
      </p:sp>
      <p:sp>
        <p:nvSpPr>
          <p:cNvPr id="16" name="Content Placeholder 2">
            <a:extLst>
              <a:ext uri="{FF2B5EF4-FFF2-40B4-BE49-F238E27FC236}">
                <a16:creationId xmlns:a16="http://schemas.microsoft.com/office/drawing/2014/main" id="{838DCD2D-D1AB-426C-B844-3B7E52D6ED15}"/>
              </a:ext>
            </a:extLst>
          </p:cNvPr>
          <p:cNvSpPr txBox="1">
            <a:spLocks/>
          </p:cNvSpPr>
          <p:nvPr/>
        </p:nvSpPr>
        <p:spPr>
          <a:xfrm>
            <a:off x="1432560" y="2343149"/>
            <a:ext cx="9628632" cy="398621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r>
              <a:rPr lang="en-US" altLang="en-US" sz="2400" dirty="0" err="1">
                <a:latin typeface="Arial" panose="020B0604020202020204" pitchFamily="34" charset="0"/>
              </a:rPr>
              <a:t>Saurin</a:t>
            </a:r>
            <a:r>
              <a:rPr lang="en-US" altLang="en-US" sz="2400" dirty="0">
                <a:latin typeface="Arial" panose="020B0604020202020204" pitchFamily="34" charset="0"/>
              </a:rPr>
              <a:t>: math and reading us</a:t>
            </a:r>
          </a:p>
          <a:p>
            <a:pPr marL="0" indent="0" eaLnBrk="0" fontAlgn="base" hangingPunct="0">
              <a:spcBef>
                <a:spcPct val="0"/>
              </a:spcBef>
              <a:spcAft>
                <a:spcPct val="0"/>
              </a:spcAft>
              <a:buNone/>
            </a:pPr>
            <a:r>
              <a:rPr lang="en-US" altLang="en-US" sz="2400" dirty="0">
                <a:latin typeface="Arial" panose="020B0604020202020204" pitchFamily="34" charset="0"/>
              </a:rPr>
              <a:t>Sean:	grad rates v student teacher ratio us</a:t>
            </a:r>
          </a:p>
          <a:p>
            <a:pPr marL="0" indent="0" eaLnBrk="0" fontAlgn="base" hangingPunct="0">
              <a:spcBef>
                <a:spcPct val="0"/>
              </a:spcBef>
              <a:spcAft>
                <a:spcPct val="0"/>
              </a:spcAft>
              <a:buNone/>
            </a:pPr>
            <a:r>
              <a:rPr lang="en-US" altLang="en-US" sz="2400" dirty="0">
                <a:latin typeface="Arial" panose="020B0604020202020204" pitchFamily="34" charset="0"/>
              </a:rPr>
              <a:t>	grad rates v teacher salary us</a:t>
            </a:r>
          </a:p>
          <a:p>
            <a:pPr marL="0" indent="0" eaLnBrk="0" fontAlgn="base" hangingPunct="0">
              <a:spcBef>
                <a:spcPct val="0"/>
              </a:spcBef>
              <a:spcAft>
                <a:spcPct val="0"/>
              </a:spcAft>
              <a:buNone/>
            </a:pPr>
            <a:r>
              <a:rPr lang="en-US" altLang="en-US" sz="2400" dirty="0">
                <a:latin typeface="Arial" panose="020B0604020202020204" pitchFamily="34" charset="0"/>
              </a:rPr>
              <a:t>	grad rates v school financials us</a:t>
            </a:r>
          </a:p>
          <a:p>
            <a:pPr marL="0" indent="0" eaLnBrk="0" fontAlgn="base" hangingPunct="0">
              <a:spcBef>
                <a:spcPct val="0"/>
              </a:spcBef>
              <a:spcAft>
                <a:spcPct val="0"/>
              </a:spcAft>
              <a:buNone/>
            </a:pPr>
            <a:r>
              <a:rPr lang="en-US" altLang="en-US" sz="2400" dirty="0">
                <a:latin typeface="Arial" panose="020B0604020202020204" pitchFamily="34" charset="0"/>
              </a:rPr>
              <a:t>	</a:t>
            </a:r>
          </a:p>
          <a:p>
            <a:pPr marL="0" indent="0" eaLnBrk="0" fontAlgn="base" hangingPunct="0">
              <a:spcBef>
                <a:spcPct val="0"/>
              </a:spcBef>
              <a:spcAft>
                <a:spcPct val="0"/>
              </a:spcAft>
              <a:buNone/>
            </a:pPr>
            <a:r>
              <a:rPr lang="en-US" altLang="en-US" sz="2400" dirty="0">
                <a:latin typeface="Arial" panose="020B0604020202020204" pitchFamily="34" charset="0"/>
              </a:rPr>
              <a:t>	</a:t>
            </a:r>
            <a:r>
              <a:rPr lang="en-US" altLang="en-US" sz="2400" dirty="0" err="1">
                <a:latin typeface="Arial" panose="020B0604020202020204" pitchFamily="34" charset="0"/>
              </a:rPr>
              <a:t>linregress</a:t>
            </a:r>
            <a:r>
              <a:rPr lang="en-US" altLang="en-US" sz="2400" dirty="0">
                <a:latin typeface="Arial" panose="020B0604020202020204" pitchFamily="34" charset="0"/>
              </a:rPr>
              <a:t> for us</a:t>
            </a:r>
          </a:p>
          <a:p>
            <a:pPr marL="0" indent="0">
              <a:buFont typeface="Wingdings" panose="05000000000000000000" pitchFamily="2" charset="2"/>
              <a:buNone/>
            </a:pPr>
            <a:endParaRPr lang="en-US" dirty="0"/>
          </a:p>
          <a:p>
            <a:pPr marL="0" indent="0">
              <a:buFont typeface="Wingdings" panose="05000000000000000000" pitchFamily="2" charset="2"/>
              <a:buNone/>
            </a:pPr>
            <a:endParaRPr lang="en-US" dirty="0"/>
          </a:p>
        </p:txBody>
      </p:sp>
    </p:spTree>
    <p:controls>
      <mc:AlternateContent xmlns:mc="http://schemas.openxmlformats.org/markup-compatibility/2006">
        <mc:Choice xmlns:v="urn:schemas-microsoft-com:vml" Requires="v">
          <p:control spid="8226" name="HTMLCheckbox1" r:id="rId2" imgW="257040" imgH="304920"/>
        </mc:Choice>
        <mc:Fallback>
          <p:control name="HTMLCheckbox1" r:id="rId2" imgW="257040" imgH="304920">
            <p:pic>
              <p:nvPicPr>
                <p:cNvPr id="5" name="HTMLCheckbox1">
                  <a:extLst>
                    <a:ext uri="{FF2B5EF4-FFF2-40B4-BE49-F238E27FC236}">
                      <a16:creationId xmlns:a16="http://schemas.microsoft.com/office/drawing/2014/main" id="{93F7CC98-FFE3-48A7-92F0-10C5E8ACF12A}"/>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8227" name="HTMLCheckbox2" r:id="rId3" imgW="257040" imgH="304920"/>
        </mc:Choice>
        <mc:Fallback>
          <p:control name="HTMLCheckbox2" r:id="rId3" imgW="257040" imgH="304920">
            <p:pic>
              <p:nvPicPr>
                <p:cNvPr id="7" name="HTMLCheckbox2">
                  <a:extLst>
                    <a:ext uri="{FF2B5EF4-FFF2-40B4-BE49-F238E27FC236}">
                      <a16:creationId xmlns:a16="http://schemas.microsoft.com/office/drawing/2014/main" id="{75B145CA-876A-4461-90B3-23E9F04962FD}"/>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8228" name="HTMLCheckbox3" r:id="rId4" imgW="257040" imgH="304920"/>
        </mc:Choice>
        <mc:Fallback>
          <p:control name="HTMLCheckbox3" r:id="rId4" imgW="257040" imgH="304920">
            <p:pic>
              <p:nvPicPr>
                <p:cNvPr id="8" name="HTMLCheckbox3">
                  <a:extLst>
                    <a:ext uri="{FF2B5EF4-FFF2-40B4-BE49-F238E27FC236}">
                      <a16:creationId xmlns:a16="http://schemas.microsoft.com/office/drawing/2014/main" id="{66FEE0AA-6895-43E7-83DC-A44AED287CD1}"/>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8229" name="HTMLCheckbox4" r:id="rId5" imgW="257040" imgH="304920"/>
        </mc:Choice>
        <mc:Fallback>
          <p:control name="HTMLCheckbox4" r:id="rId5" imgW="257040" imgH="304920">
            <p:pic>
              <p:nvPicPr>
                <p:cNvPr id="9" name="HTMLCheckbox4">
                  <a:extLst>
                    <a:ext uri="{FF2B5EF4-FFF2-40B4-BE49-F238E27FC236}">
                      <a16:creationId xmlns:a16="http://schemas.microsoft.com/office/drawing/2014/main" id="{48B260CE-C610-4BD8-961B-BC43F0BF2CE8}"/>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8230" name="HTMLCheckbox5" r:id="rId6" imgW="257040" imgH="304920"/>
        </mc:Choice>
        <mc:Fallback>
          <p:control name="HTMLCheckbox5" r:id="rId6" imgW="257040" imgH="304920">
            <p:pic>
              <p:nvPicPr>
                <p:cNvPr id="10" name="HTMLCheckbox5">
                  <a:extLst>
                    <a:ext uri="{FF2B5EF4-FFF2-40B4-BE49-F238E27FC236}">
                      <a16:creationId xmlns:a16="http://schemas.microsoft.com/office/drawing/2014/main" id="{214E6378-6397-4A84-BA85-FA9E69B0C5C7}"/>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8231" name="HTMLCheckbox6" r:id="rId7" imgW="257040" imgH="304920"/>
        </mc:Choice>
        <mc:Fallback>
          <p:control name="HTMLCheckbox6" r:id="rId7" imgW="257040" imgH="304920">
            <p:pic>
              <p:nvPicPr>
                <p:cNvPr id="11" name="HTMLCheckbox6">
                  <a:extLst>
                    <a:ext uri="{FF2B5EF4-FFF2-40B4-BE49-F238E27FC236}">
                      <a16:creationId xmlns:a16="http://schemas.microsoft.com/office/drawing/2014/main" id="{F80A94D7-4C9D-405F-AA61-CEF2C1EBB967}"/>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8232" name="HTMLCheckbox7" r:id="rId8" imgW="257040" imgH="304920"/>
        </mc:Choice>
        <mc:Fallback>
          <p:control name="HTMLCheckbox7" r:id="rId8" imgW="257040" imgH="304920">
            <p:pic>
              <p:nvPicPr>
                <p:cNvPr id="12" name="HTMLCheckbox7">
                  <a:extLst>
                    <a:ext uri="{FF2B5EF4-FFF2-40B4-BE49-F238E27FC236}">
                      <a16:creationId xmlns:a16="http://schemas.microsoft.com/office/drawing/2014/main" id="{30C331AD-090F-4B22-BD80-C766AA17E48A}"/>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8233" name="HTMLCheckbox8" r:id="rId9" imgW="257040" imgH="304920"/>
        </mc:Choice>
        <mc:Fallback>
          <p:control name="HTMLCheckbox8" r:id="rId9" imgW="257040" imgH="304920">
            <p:pic>
              <p:nvPicPr>
                <p:cNvPr id="15" name="HTMLCheckbox8">
                  <a:extLst>
                    <a:ext uri="{FF2B5EF4-FFF2-40B4-BE49-F238E27FC236}">
                      <a16:creationId xmlns:a16="http://schemas.microsoft.com/office/drawing/2014/main" id="{E34F6BFD-BF3A-448A-8C3C-9310167E077F}"/>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p:controls>
    <p:extLst>
      <p:ext uri="{BB962C8B-B14F-4D97-AF65-F5344CB8AC3E}">
        <p14:creationId xmlns:p14="http://schemas.microsoft.com/office/powerpoint/2010/main" val="4048473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Granular Findings</a:t>
            </a:r>
          </a:p>
        </p:txBody>
      </p:sp>
      <p:sp>
        <p:nvSpPr>
          <p:cNvPr id="16" name="Content Placeholder 2">
            <a:extLst>
              <a:ext uri="{FF2B5EF4-FFF2-40B4-BE49-F238E27FC236}">
                <a16:creationId xmlns:a16="http://schemas.microsoft.com/office/drawing/2014/main" id="{4BC54A9A-05AB-4CCD-BFB7-6AA2B4C65566}"/>
              </a:ext>
            </a:extLst>
          </p:cNvPr>
          <p:cNvSpPr txBox="1">
            <a:spLocks/>
          </p:cNvSpPr>
          <p:nvPr/>
        </p:nvSpPr>
        <p:spPr>
          <a:xfrm>
            <a:off x="1432560" y="2343149"/>
            <a:ext cx="9628632" cy="398621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r>
              <a:rPr lang="en-US" altLang="en-US" sz="2400" dirty="0" err="1">
                <a:latin typeface="Arial" panose="020B0604020202020204" pitchFamily="34" charset="0"/>
              </a:rPr>
              <a:t>Saurin</a:t>
            </a:r>
            <a:r>
              <a:rPr lang="en-US" altLang="en-US" sz="2400" dirty="0">
                <a:latin typeface="Arial" panose="020B0604020202020204" pitchFamily="34" charset="0"/>
              </a:rPr>
              <a:t>: math and reading state</a:t>
            </a:r>
          </a:p>
          <a:p>
            <a:pPr marL="0" indent="0" eaLnBrk="0" fontAlgn="base" hangingPunct="0">
              <a:spcBef>
                <a:spcPct val="0"/>
              </a:spcBef>
              <a:spcAft>
                <a:spcPct val="0"/>
              </a:spcAft>
              <a:buNone/>
            </a:pPr>
            <a:r>
              <a:rPr lang="en-US" altLang="en-US" sz="2400" dirty="0">
                <a:latin typeface="Arial" panose="020B0604020202020204" pitchFamily="34" charset="0"/>
              </a:rPr>
              <a:t>Sean:	grad rates v student teacher ratio by state</a:t>
            </a:r>
          </a:p>
          <a:p>
            <a:pPr marL="0" indent="0" eaLnBrk="0" fontAlgn="base" hangingPunct="0">
              <a:spcBef>
                <a:spcPct val="0"/>
              </a:spcBef>
              <a:spcAft>
                <a:spcPct val="0"/>
              </a:spcAft>
              <a:buNone/>
            </a:pPr>
            <a:r>
              <a:rPr lang="en-US" altLang="en-US" sz="2400" dirty="0">
                <a:latin typeface="Arial" panose="020B0604020202020204" pitchFamily="34" charset="0"/>
              </a:rPr>
              <a:t>	grad rates v teacher salary by state </a:t>
            </a:r>
          </a:p>
          <a:p>
            <a:pPr marL="0" indent="0" eaLnBrk="0" fontAlgn="base" hangingPunct="0">
              <a:spcBef>
                <a:spcPct val="0"/>
              </a:spcBef>
              <a:spcAft>
                <a:spcPct val="0"/>
              </a:spcAft>
              <a:buNone/>
            </a:pPr>
            <a:r>
              <a:rPr lang="en-US" altLang="en-US" sz="2400" dirty="0">
                <a:latin typeface="Arial" panose="020B0604020202020204" pitchFamily="34" charset="0"/>
              </a:rPr>
              <a:t>	grad rates v school financials by state</a:t>
            </a:r>
          </a:p>
          <a:p>
            <a:pPr marL="0" indent="0" eaLnBrk="0" fontAlgn="base" hangingPunct="0">
              <a:spcBef>
                <a:spcPct val="0"/>
              </a:spcBef>
              <a:spcAft>
                <a:spcPct val="0"/>
              </a:spcAft>
              <a:buNone/>
            </a:pPr>
            <a:r>
              <a:rPr lang="en-US" altLang="en-US" sz="2400" dirty="0">
                <a:latin typeface="Arial" panose="020B0604020202020204" pitchFamily="34" charset="0"/>
              </a:rPr>
              <a:t>	</a:t>
            </a:r>
          </a:p>
          <a:p>
            <a:pPr marL="0" indent="0" eaLnBrk="0" fontAlgn="base" hangingPunct="0">
              <a:spcBef>
                <a:spcPct val="0"/>
              </a:spcBef>
              <a:spcAft>
                <a:spcPct val="0"/>
              </a:spcAft>
              <a:buNone/>
            </a:pPr>
            <a:r>
              <a:rPr lang="en-US" altLang="en-US" sz="2400" dirty="0">
                <a:latin typeface="Arial" panose="020B0604020202020204" pitchFamily="34" charset="0"/>
              </a:rPr>
              <a:t>	</a:t>
            </a:r>
            <a:endParaRPr lang="en-US" dirty="0"/>
          </a:p>
          <a:p>
            <a:pPr marL="0" indent="0">
              <a:buFont typeface="Wingdings" panose="05000000000000000000" pitchFamily="2" charset="2"/>
              <a:buNone/>
            </a:pPr>
            <a:endParaRPr lang="en-US" dirty="0"/>
          </a:p>
        </p:txBody>
      </p:sp>
    </p:spTree>
    <p:controls>
      <mc:AlternateContent xmlns:mc="http://schemas.openxmlformats.org/markup-compatibility/2006">
        <mc:Choice xmlns:v="urn:schemas-microsoft-com:vml" Requires="v">
          <p:control spid="9250" name="HTMLCheckbox1" r:id="rId2" imgW="257040" imgH="304920"/>
        </mc:Choice>
        <mc:Fallback>
          <p:control name="HTMLCheckbox1" r:id="rId2" imgW="257040" imgH="304920">
            <p:pic>
              <p:nvPicPr>
                <p:cNvPr id="5" name="HTMLCheckbox1">
                  <a:extLst>
                    <a:ext uri="{FF2B5EF4-FFF2-40B4-BE49-F238E27FC236}">
                      <a16:creationId xmlns:a16="http://schemas.microsoft.com/office/drawing/2014/main" id="{93F7CC98-FFE3-48A7-92F0-10C5E8ACF12A}"/>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9251" name="HTMLCheckbox2" r:id="rId3" imgW="257040" imgH="304920"/>
        </mc:Choice>
        <mc:Fallback>
          <p:control name="HTMLCheckbox2" r:id="rId3" imgW="257040" imgH="304920">
            <p:pic>
              <p:nvPicPr>
                <p:cNvPr id="7" name="HTMLCheckbox2">
                  <a:extLst>
                    <a:ext uri="{FF2B5EF4-FFF2-40B4-BE49-F238E27FC236}">
                      <a16:creationId xmlns:a16="http://schemas.microsoft.com/office/drawing/2014/main" id="{75B145CA-876A-4461-90B3-23E9F04962FD}"/>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9252" name="HTMLCheckbox3" r:id="rId4" imgW="257040" imgH="304920"/>
        </mc:Choice>
        <mc:Fallback>
          <p:control name="HTMLCheckbox3" r:id="rId4" imgW="257040" imgH="304920">
            <p:pic>
              <p:nvPicPr>
                <p:cNvPr id="8" name="HTMLCheckbox3">
                  <a:extLst>
                    <a:ext uri="{FF2B5EF4-FFF2-40B4-BE49-F238E27FC236}">
                      <a16:creationId xmlns:a16="http://schemas.microsoft.com/office/drawing/2014/main" id="{66FEE0AA-6895-43E7-83DC-A44AED287CD1}"/>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9253" name="HTMLCheckbox4" r:id="rId5" imgW="257040" imgH="304920"/>
        </mc:Choice>
        <mc:Fallback>
          <p:control name="HTMLCheckbox4" r:id="rId5" imgW="257040" imgH="304920">
            <p:pic>
              <p:nvPicPr>
                <p:cNvPr id="9" name="HTMLCheckbox4">
                  <a:extLst>
                    <a:ext uri="{FF2B5EF4-FFF2-40B4-BE49-F238E27FC236}">
                      <a16:creationId xmlns:a16="http://schemas.microsoft.com/office/drawing/2014/main" id="{48B260CE-C610-4BD8-961B-BC43F0BF2CE8}"/>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9254" name="HTMLCheckbox5" r:id="rId6" imgW="257040" imgH="304920"/>
        </mc:Choice>
        <mc:Fallback>
          <p:control name="HTMLCheckbox5" r:id="rId6" imgW="257040" imgH="304920">
            <p:pic>
              <p:nvPicPr>
                <p:cNvPr id="10" name="HTMLCheckbox5">
                  <a:extLst>
                    <a:ext uri="{FF2B5EF4-FFF2-40B4-BE49-F238E27FC236}">
                      <a16:creationId xmlns:a16="http://schemas.microsoft.com/office/drawing/2014/main" id="{214E6378-6397-4A84-BA85-FA9E69B0C5C7}"/>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9255" name="HTMLCheckbox6" r:id="rId7" imgW="257040" imgH="304920"/>
        </mc:Choice>
        <mc:Fallback>
          <p:control name="HTMLCheckbox6" r:id="rId7" imgW="257040" imgH="304920">
            <p:pic>
              <p:nvPicPr>
                <p:cNvPr id="11" name="HTMLCheckbox6">
                  <a:extLst>
                    <a:ext uri="{FF2B5EF4-FFF2-40B4-BE49-F238E27FC236}">
                      <a16:creationId xmlns:a16="http://schemas.microsoft.com/office/drawing/2014/main" id="{F80A94D7-4C9D-405F-AA61-CEF2C1EBB967}"/>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9256" name="HTMLCheckbox7" r:id="rId8" imgW="257040" imgH="304920"/>
        </mc:Choice>
        <mc:Fallback>
          <p:control name="HTMLCheckbox7" r:id="rId8" imgW="257040" imgH="304920">
            <p:pic>
              <p:nvPicPr>
                <p:cNvPr id="12" name="HTMLCheckbox7">
                  <a:extLst>
                    <a:ext uri="{FF2B5EF4-FFF2-40B4-BE49-F238E27FC236}">
                      <a16:creationId xmlns:a16="http://schemas.microsoft.com/office/drawing/2014/main" id="{30C331AD-090F-4B22-BD80-C766AA17E48A}"/>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9257" name="HTMLCheckbox8" r:id="rId9" imgW="257040" imgH="304920"/>
        </mc:Choice>
        <mc:Fallback>
          <p:control name="HTMLCheckbox8" r:id="rId9" imgW="257040" imgH="304920">
            <p:pic>
              <p:nvPicPr>
                <p:cNvPr id="15" name="HTMLCheckbox8">
                  <a:extLst>
                    <a:ext uri="{FF2B5EF4-FFF2-40B4-BE49-F238E27FC236}">
                      <a16:creationId xmlns:a16="http://schemas.microsoft.com/office/drawing/2014/main" id="{E34F6BFD-BF3A-448A-8C3C-9310167E077F}"/>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p:controls>
    <p:extLst>
      <p:ext uri="{BB962C8B-B14F-4D97-AF65-F5344CB8AC3E}">
        <p14:creationId xmlns:p14="http://schemas.microsoft.com/office/powerpoint/2010/main" val="495682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Georgia Findings</a:t>
            </a:r>
          </a:p>
        </p:txBody>
      </p:sp>
      <p:sp>
        <p:nvSpPr>
          <p:cNvPr id="14" name="Content Placeholder 2"/>
          <p:cNvSpPr>
            <a:spLocks noGrp="1"/>
          </p:cNvSpPr>
          <p:nvPr>
            <p:ph idx="1"/>
          </p:nvPr>
        </p:nvSpPr>
        <p:spPr/>
        <p:txBody>
          <a:bodyPr>
            <a:normAutofit/>
          </a:bodyPr>
          <a:lstStyle/>
          <a:p>
            <a:pPr marL="0" indent="0">
              <a:buNone/>
            </a:pPr>
            <a:endParaRPr lang="en-US" dirty="0"/>
          </a:p>
          <a:p>
            <a:pPr marL="0" indent="0">
              <a:buNone/>
            </a:pPr>
            <a:endParaRPr lang="en-US" dirty="0"/>
          </a:p>
        </p:txBody>
      </p:sp>
      <p:sp>
        <p:nvSpPr>
          <p:cNvPr id="16" name="Content Placeholder 2">
            <a:extLst>
              <a:ext uri="{FF2B5EF4-FFF2-40B4-BE49-F238E27FC236}">
                <a16:creationId xmlns:a16="http://schemas.microsoft.com/office/drawing/2014/main" id="{EACFDF86-FAB7-4789-A92D-BC413E9C689B}"/>
              </a:ext>
            </a:extLst>
          </p:cNvPr>
          <p:cNvSpPr txBox="1">
            <a:spLocks/>
          </p:cNvSpPr>
          <p:nvPr/>
        </p:nvSpPr>
        <p:spPr>
          <a:xfrm>
            <a:off x="1432560" y="2343149"/>
            <a:ext cx="9628632" cy="398621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r>
              <a:rPr lang="en-US" altLang="en-US" sz="2400" dirty="0">
                <a:latin typeface="Arial" panose="020B0604020202020204" pitchFamily="34" charset="0"/>
              </a:rPr>
              <a:t>	</a:t>
            </a:r>
          </a:p>
          <a:p>
            <a:pPr marL="0" indent="0" eaLnBrk="0" fontAlgn="base" hangingPunct="0">
              <a:spcBef>
                <a:spcPct val="0"/>
              </a:spcBef>
              <a:spcAft>
                <a:spcPct val="0"/>
              </a:spcAft>
              <a:buNone/>
            </a:pPr>
            <a:r>
              <a:rPr lang="en-US" altLang="en-US" sz="2400" dirty="0">
                <a:latin typeface="Arial" panose="020B0604020202020204" pitchFamily="34" charset="0"/>
              </a:rPr>
              <a:t>	</a:t>
            </a:r>
            <a:endParaRPr lang="en-US" dirty="0"/>
          </a:p>
          <a:p>
            <a:pPr marL="0" indent="0">
              <a:buFont typeface="Wingdings" panose="05000000000000000000" pitchFamily="2" charset="2"/>
              <a:buNone/>
            </a:pPr>
            <a:endParaRPr lang="en-US" dirty="0"/>
          </a:p>
        </p:txBody>
      </p:sp>
      <p:sp>
        <p:nvSpPr>
          <p:cNvPr id="17" name="Content Placeholder 2">
            <a:extLst>
              <a:ext uri="{FF2B5EF4-FFF2-40B4-BE49-F238E27FC236}">
                <a16:creationId xmlns:a16="http://schemas.microsoft.com/office/drawing/2014/main" id="{D800672B-94DD-454F-9328-959302CF4678}"/>
              </a:ext>
            </a:extLst>
          </p:cNvPr>
          <p:cNvSpPr txBox="1">
            <a:spLocks/>
          </p:cNvSpPr>
          <p:nvPr/>
        </p:nvSpPr>
        <p:spPr>
          <a:xfrm>
            <a:off x="1584960" y="2495549"/>
            <a:ext cx="9628632" cy="398621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r>
              <a:rPr lang="en-US" altLang="en-US" sz="2400" dirty="0" err="1">
                <a:latin typeface="Arial" panose="020B0604020202020204" pitchFamily="34" charset="0"/>
              </a:rPr>
              <a:t>melissa</a:t>
            </a:r>
            <a:r>
              <a:rPr lang="en-US" altLang="en-US" sz="2400" dirty="0">
                <a:latin typeface="Arial" panose="020B0604020202020204" pitchFamily="34" charset="0"/>
              </a:rPr>
              <a:t>:</a:t>
            </a:r>
          </a:p>
          <a:p>
            <a:pPr marL="0" indent="0" eaLnBrk="0" fontAlgn="base" hangingPunct="0">
              <a:spcBef>
                <a:spcPct val="0"/>
              </a:spcBef>
              <a:spcAft>
                <a:spcPct val="0"/>
              </a:spcAft>
              <a:buNone/>
            </a:pPr>
            <a:r>
              <a:rPr lang="en-US" altLang="en-US" sz="2400" dirty="0">
                <a:latin typeface="Arial" panose="020B0604020202020204" pitchFamily="34" charset="0"/>
              </a:rPr>
              <a:t>	math and reading </a:t>
            </a:r>
            <a:r>
              <a:rPr lang="en-US" altLang="en-US" sz="2400" dirty="0" err="1">
                <a:latin typeface="Arial" panose="020B0604020202020204" pitchFamily="34" charset="0"/>
              </a:rPr>
              <a:t>ga</a:t>
            </a:r>
            <a:r>
              <a:rPr lang="en-US" altLang="en-US" sz="2400" dirty="0">
                <a:latin typeface="Arial" panose="020B0604020202020204" pitchFamily="34" charset="0"/>
              </a:rPr>
              <a:t> and region</a:t>
            </a:r>
          </a:p>
          <a:p>
            <a:pPr marL="0" indent="0" eaLnBrk="0" fontAlgn="base" hangingPunct="0">
              <a:spcBef>
                <a:spcPct val="0"/>
              </a:spcBef>
              <a:spcAft>
                <a:spcPct val="0"/>
              </a:spcAft>
              <a:buNone/>
            </a:pPr>
            <a:r>
              <a:rPr lang="en-US" altLang="en-US" sz="2400" dirty="0">
                <a:latin typeface="Arial" panose="020B0604020202020204" pitchFamily="34" charset="0"/>
              </a:rPr>
              <a:t>	grad rates v student teacher ratio </a:t>
            </a:r>
            <a:r>
              <a:rPr lang="en-US" altLang="en-US" sz="2400" dirty="0" err="1">
                <a:latin typeface="Arial" panose="020B0604020202020204" pitchFamily="34" charset="0"/>
              </a:rPr>
              <a:t>ga</a:t>
            </a: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	grad rates v teacher salary by state </a:t>
            </a:r>
            <a:r>
              <a:rPr lang="en-US" altLang="en-US" sz="2400" dirty="0" err="1">
                <a:latin typeface="Arial" panose="020B0604020202020204" pitchFamily="34" charset="0"/>
              </a:rPr>
              <a:t>ga</a:t>
            </a: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	grad rates v school financials by state </a:t>
            </a:r>
            <a:r>
              <a:rPr lang="en-US" altLang="en-US" sz="2400" dirty="0" err="1">
                <a:latin typeface="Arial" panose="020B0604020202020204" pitchFamily="34" charset="0"/>
              </a:rPr>
              <a:t>ga</a:t>
            </a:r>
            <a:endParaRPr lang="en-US" altLang="en-US" sz="2400" dirty="0">
              <a:latin typeface="Arial" panose="020B0604020202020204" pitchFamily="34" charset="0"/>
            </a:endParaRPr>
          </a:p>
          <a:p>
            <a:pPr marL="0" indent="0" eaLnBrk="0" fontAlgn="base" hangingPunct="0">
              <a:spcBef>
                <a:spcPct val="0"/>
              </a:spcBef>
              <a:spcAft>
                <a:spcPct val="0"/>
              </a:spcAft>
              <a:buNone/>
            </a:pPr>
            <a:r>
              <a:rPr lang="en-US" altLang="en-US" sz="2400" dirty="0">
                <a:latin typeface="Arial" panose="020B0604020202020204" pitchFamily="34" charset="0"/>
              </a:rPr>
              <a:t>Scott: ANOVA </a:t>
            </a:r>
            <a:r>
              <a:rPr lang="en-US" altLang="en-US" sz="2400" dirty="0" err="1">
                <a:latin typeface="Arial" panose="020B0604020202020204" pitchFamily="34" charset="0"/>
              </a:rPr>
              <a:t>ga</a:t>
            </a:r>
            <a:r>
              <a:rPr lang="en-US" altLang="en-US" sz="2400" dirty="0">
                <a:latin typeface="Arial" panose="020B0604020202020204" pitchFamily="34" charset="0"/>
              </a:rPr>
              <a:t> vs US, vs SE</a:t>
            </a:r>
          </a:p>
          <a:p>
            <a:pPr marL="0" indent="0" eaLnBrk="0" fontAlgn="base" hangingPunct="0">
              <a:spcBef>
                <a:spcPct val="0"/>
              </a:spcBef>
              <a:spcAft>
                <a:spcPct val="0"/>
              </a:spcAft>
              <a:buNone/>
            </a:pPr>
            <a:r>
              <a:rPr lang="en-US" altLang="en-US" sz="2400" dirty="0">
                <a:latin typeface="Arial" panose="020B0604020202020204" pitchFamily="34" charset="0"/>
              </a:rPr>
              <a:t>	.describe on GA</a:t>
            </a:r>
          </a:p>
        </p:txBody>
      </p:sp>
    </p:spTree>
    <p:controls>
      <mc:AlternateContent xmlns:mc="http://schemas.openxmlformats.org/markup-compatibility/2006">
        <mc:Choice xmlns:v="urn:schemas-microsoft-com:vml" Requires="v">
          <p:control spid="10274" name="HTMLCheckbox1" r:id="rId2" imgW="257040" imgH="304920"/>
        </mc:Choice>
        <mc:Fallback>
          <p:control name="HTMLCheckbox1" r:id="rId2" imgW="257040" imgH="304920">
            <p:pic>
              <p:nvPicPr>
                <p:cNvPr id="5" name="HTMLCheckbox1">
                  <a:extLst>
                    <a:ext uri="{FF2B5EF4-FFF2-40B4-BE49-F238E27FC236}">
                      <a16:creationId xmlns:a16="http://schemas.microsoft.com/office/drawing/2014/main" id="{93F7CC98-FFE3-48A7-92F0-10C5E8ACF12A}"/>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0275" name="HTMLCheckbox2" r:id="rId3" imgW="257040" imgH="304920"/>
        </mc:Choice>
        <mc:Fallback>
          <p:control name="HTMLCheckbox2" r:id="rId3" imgW="257040" imgH="304920">
            <p:pic>
              <p:nvPicPr>
                <p:cNvPr id="7" name="HTMLCheckbox2">
                  <a:extLst>
                    <a:ext uri="{FF2B5EF4-FFF2-40B4-BE49-F238E27FC236}">
                      <a16:creationId xmlns:a16="http://schemas.microsoft.com/office/drawing/2014/main" id="{75B145CA-876A-4461-90B3-23E9F04962FD}"/>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0276" name="HTMLCheckbox3" r:id="rId4" imgW="257040" imgH="304920"/>
        </mc:Choice>
        <mc:Fallback>
          <p:control name="HTMLCheckbox3" r:id="rId4" imgW="257040" imgH="304920">
            <p:pic>
              <p:nvPicPr>
                <p:cNvPr id="8" name="HTMLCheckbox3">
                  <a:extLst>
                    <a:ext uri="{FF2B5EF4-FFF2-40B4-BE49-F238E27FC236}">
                      <a16:creationId xmlns:a16="http://schemas.microsoft.com/office/drawing/2014/main" id="{66FEE0AA-6895-43E7-83DC-A44AED287CD1}"/>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0277" name="HTMLCheckbox4" r:id="rId5" imgW="257040" imgH="304920"/>
        </mc:Choice>
        <mc:Fallback>
          <p:control name="HTMLCheckbox4" r:id="rId5" imgW="257040" imgH="304920">
            <p:pic>
              <p:nvPicPr>
                <p:cNvPr id="9" name="HTMLCheckbox4">
                  <a:extLst>
                    <a:ext uri="{FF2B5EF4-FFF2-40B4-BE49-F238E27FC236}">
                      <a16:creationId xmlns:a16="http://schemas.microsoft.com/office/drawing/2014/main" id="{48B260CE-C610-4BD8-961B-BC43F0BF2CE8}"/>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0278" name="HTMLCheckbox5" r:id="rId6" imgW="257040" imgH="304920"/>
        </mc:Choice>
        <mc:Fallback>
          <p:control name="HTMLCheckbox5" r:id="rId6" imgW="257040" imgH="304920">
            <p:pic>
              <p:nvPicPr>
                <p:cNvPr id="10" name="HTMLCheckbox5">
                  <a:extLst>
                    <a:ext uri="{FF2B5EF4-FFF2-40B4-BE49-F238E27FC236}">
                      <a16:creationId xmlns:a16="http://schemas.microsoft.com/office/drawing/2014/main" id="{214E6378-6397-4A84-BA85-FA9E69B0C5C7}"/>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0279" name="HTMLCheckbox6" r:id="rId7" imgW="257040" imgH="304920"/>
        </mc:Choice>
        <mc:Fallback>
          <p:control name="HTMLCheckbox6" r:id="rId7" imgW="257040" imgH="304920">
            <p:pic>
              <p:nvPicPr>
                <p:cNvPr id="11" name="HTMLCheckbox6">
                  <a:extLst>
                    <a:ext uri="{FF2B5EF4-FFF2-40B4-BE49-F238E27FC236}">
                      <a16:creationId xmlns:a16="http://schemas.microsoft.com/office/drawing/2014/main" id="{F80A94D7-4C9D-405F-AA61-CEF2C1EBB967}"/>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0280" name="HTMLCheckbox7" r:id="rId8" imgW="257040" imgH="304920"/>
        </mc:Choice>
        <mc:Fallback>
          <p:control name="HTMLCheckbox7" r:id="rId8" imgW="257040" imgH="304920">
            <p:pic>
              <p:nvPicPr>
                <p:cNvPr id="12" name="HTMLCheckbox7">
                  <a:extLst>
                    <a:ext uri="{FF2B5EF4-FFF2-40B4-BE49-F238E27FC236}">
                      <a16:creationId xmlns:a16="http://schemas.microsoft.com/office/drawing/2014/main" id="{30C331AD-090F-4B22-BD80-C766AA17E48A}"/>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0281" name="HTMLCheckbox8" r:id="rId9" imgW="257040" imgH="304920"/>
        </mc:Choice>
        <mc:Fallback>
          <p:control name="HTMLCheckbox8" r:id="rId9" imgW="257040" imgH="304920">
            <p:pic>
              <p:nvPicPr>
                <p:cNvPr id="15" name="HTMLCheckbox8">
                  <a:extLst>
                    <a:ext uri="{FF2B5EF4-FFF2-40B4-BE49-F238E27FC236}">
                      <a16:creationId xmlns:a16="http://schemas.microsoft.com/office/drawing/2014/main" id="{E34F6BFD-BF3A-448A-8C3C-9310167E077F}"/>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p:controls>
    <p:extLst>
      <p:ext uri="{BB962C8B-B14F-4D97-AF65-F5344CB8AC3E}">
        <p14:creationId xmlns:p14="http://schemas.microsoft.com/office/powerpoint/2010/main" val="2419874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6381979B-1EBF-4E02-85CA-78DB404ADA06}"/>
              </a:ext>
            </a:extLst>
          </p:cNvPr>
          <p:cNvSpPr>
            <a:spLocks noGrp="1"/>
          </p:cNvSpPr>
          <p:nvPr>
            <p:ph type="body" idx="1"/>
          </p:nvPr>
        </p:nvSpPr>
        <p:spPr>
          <a:xfrm>
            <a:off x="3838575" y="4589463"/>
            <a:ext cx="6597650" cy="1500187"/>
          </a:xfrm>
        </p:spPr>
        <p:txBody>
          <a:bodyPr>
            <a:noAutofit/>
          </a:bodyPr>
          <a:lstStyle/>
          <a:p>
            <a:r>
              <a:rPr lang="en-US" sz="5400" dirty="0"/>
              <a:t>Implications</a:t>
            </a:r>
          </a:p>
        </p:txBody>
      </p:sp>
      <p:sp>
        <p:nvSpPr>
          <p:cNvPr id="3" name="AutoShape 2" descr="Cheezburger Image 8556780288">
            <a:extLst>
              <a:ext uri="{FF2B5EF4-FFF2-40B4-BE49-F238E27FC236}">
                <a16:creationId xmlns:a16="http://schemas.microsoft.com/office/drawing/2014/main" id="{C086D834-5543-4FB6-B868-AC7648A2C45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148" name="Picture 4" descr="Image result for school cartoons&quot;">
            <a:extLst>
              <a:ext uri="{FF2B5EF4-FFF2-40B4-BE49-F238E27FC236}">
                <a16:creationId xmlns:a16="http://schemas.microsoft.com/office/drawing/2014/main" id="{624954CD-F3A2-4C3C-982A-3D6D610D99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70340" y="277090"/>
            <a:ext cx="5569527" cy="3796146"/>
          </a:xfrm>
          <a:prstGeom prst="rect">
            <a:avLst/>
          </a:prstGeom>
          <a:noFill/>
          <a:ln>
            <a:solidFill>
              <a:schemeClr val="bg1">
                <a:lumMod val="2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4198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D8BE28-7F7A-4216-B140-2BC1EE5E5F97}"/>
              </a:ext>
            </a:extLst>
          </p:cNvPr>
          <p:cNvSpPr>
            <a:spLocks noGrp="1"/>
          </p:cNvSpPr>
          <p:nvPr>
            <p:ph type="title"/>
          </p:nvPr>
        </p:nvSpPr>
        <p:spPr/>
        <p:txBody>
          <a:bodyPr>
            <a:normAutofit/>
          </a:bodyPr>
          <a:lstStyle/>
          <a:p>
            <a:r>
              <a:rPr lang="en-US" sz="4400" dirty="0"/>
              <a:t>Implications </a:t>
            </a:r>
          </a:p>
        </p:txBody>
      </p:sp>
      <p:sp>
        <p:nvSpPr>
          <p:cNvPr id="3" name="Content Placeholder 2">
            <a:extLst>
              <a:ext uri="{FF2B5EF4-FFF2-40B4-BE49-F238E27FC236}">
                <a16:creationId xmlns:a16="http://schemas.microsoft.com/office/drawing/2014/main" id="{E521C252-2E71-4180-B87E-4282048B3CEF}"/>
              </a:ext>
            </a:extLst>
          </p:cNvPr>
          <p:cNvSpPr txBox="1">
            <a:spLocks/>
          </p:cNvSpPr>
          <p:nvPr/>
        </p:nvSpPr>
        <p:spPr>
          <a:xfrm>
            <a:off x="1280160" y="2190749"/>
            <a:ext cx="9628632" cy="3986213"/>
          </a:xfrm>
          <a:prstGeom prst="rect">
            <a:avLst/>
          </a:prstGeom>
        </p:spPr>
        <p:txBody>
          <a:bodyPr>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pPr marL="0" indent="0" eaLnBrk="0" fontAlgn="base" hangingPunct="0">
              <a:spcBef>
                <a:spcPct val="0"/>
              </a:spcBef>
              <a:spcAft>
                <a:spcPct val="0"/>
              </a:spcAft>
              <a:buNone/>
            </a:pPr>
            <a:r>
              <a:rPr lang="en-US" altLang="en-US" sz="2400" dirty="0">
                <a:latin typeface="Arial" panose="020B0604020202020204" pitchFamily="34" charset="0"/>
              </a:rPr>
              <a:t>Discuss the implications of your findings. This is where you get to have an open-ended discussion about what your findings "mean".</a:t>
            </a:r>
          </a:p>
          <a:p>
            <a:pPr marL="0" indent="0" eaLnBrk="0" fontAlgn="base" hangingPunct="0">
              <a:spcBef>
                <a:spcPct val="0"/>
              </a:spcBef>
              <a:spcAft>
                <a:spcPct val="0"/>
              </a:spcAft>
              <a:buNone/>
            </a:pPr>
            <a:endParaRPr lang="en-US" altLang="en-US" sz="2400" dirty="0">
              <a:latin typeface="Arial" panose="020B0604020202020204" pitchFamily="34" charset="0"/>
            </a:endParaRPr>
          </a:p>
          <a:p>
            <a:pPr marL="0" indent="0">
              <a:buNone/>
            </a:pPr>
            <a:endParaRPr lang="en-US" dirty="0"/>
          </a:p>
          <a:p>
            <a:pPr marL="0" indent="0">
              <a:buFont typeface="Wingdings" panose="05000000000000000000" pitchFamily="2" charset="2"/>
              <a:buNone/>
            </a:pPr>
            <a:endParaRPr lang="en-US" dirty="0"/>
          </a:p>
        </p:txBody>
      </p:sp>
    </p:spTree>
    <p:extLst>
      <p:ext uri="{BB962C8B-B14F-4D97-AF65-F5344CB8AC3E}">
        <p14:creationId xmlns:p14="http://schemas.microsoft.com/office/powerpoint/2010/main" val="3006035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802A406-480C-45E6-BF5B-28E32EBE44C8}"/>
              </a:ext>
            </a:extLst>
          </p:cNvPr>
          <p:cNvSpPr>
            <a:spLocks noGrp="1"/>
          </p:cNvSpPr>
          <p:nvPr>
            <p:ph type="title"/>
          </p:nvPr>
        </p:nvSpPr>
        <p:spPr/>
        <p:txBody>
          <a:bodyPr>
            <a:normAutofit/>
          </a:bodyPr>
          <a:lstStyle/>
          <a:p>
            <a:r>
              <a:rPr lang="en-US" sz="4400" dirty="0"/>
              <a:t>Appendix</a:t>
            </a:r>
          </a:p>
        </p:txBody>
      </p:sp>
      <p:pic>
        <p:nvPicPr>
          <p:cNvPr id="4102" name="Picture 6" descr="Parker cartoon: Back to school">
            <a:extLst>
              <a:ext uri="{FF2B5EF4-FFF2-40B4-BE49-F238E27FC236}">
                <a16:creationId xmlns:a16="http://schemas.microsoft.com/office/drawing/2014/main" id="{349D16FE-6839-4AB6-9B57-A1C980089A8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476978" y="2336005"/>
            <a:ext cx="5079999" cy="4055651"/>
          </a:xfrm>
          <a:prstGeom prst="rect">
            <a:avLst/>
          </a:prstGeom>
          <a:noFill/>
          <a:ln>
            <a:solidFill>
              <a:schemeClr val="bg1">
                <a:lumMod val="2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577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56105-3BA3-4427-B07B-91D791BBBB39}"/>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912496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Motivation</a:t>
            </a:r>
          </a:p>
        </p:txBody>
      </p:sp>
      <p:sp>
        <p:nvSpPr>
          <p:cNvPr id="14" name="Content Placeholder 2"/>
          <p:cNvSpPr>
            <a:spLocks noGrp="1"/>
          </p:cNvSpPr>
          <p:nvPr>
            <p:ph idx="1"/>
          </p:nvPr>
        </p:nvSpPr>
        <p:spPr>
          <a:xfrm>
            <a:off x="1280160" y="1939297"/>
            <a:ext cx="9628632" cy="4672482"/>
          </a:xfrm>
        </p:spPr>
        <p:txBody>
          <a:bodyPr>
            <a:normAutofit fontScale="85000" lnSpcReduction="20000"/>
          </a:bodyPr>
          <a:lstStyle/>
          <a:p>
            <a:pPr marL="0" indent="0">
              <a:buNone/>
            </a:pPr>
            <a:r>
              <a:rPr lang="en-US" sz="2900" dirty="0"/>
              <a:t>NFL </a:t>
            </a:r>
            <a:r>
              <a:rPr lang="en-US" sz="2900" dirty="0">
                <a:sym typeface="Wingdings" panose="05000000000000000000" pitchFamily="2" charset="2"/>
              </a:rPr>
              <a:t>  Radiation  Books  Plastic Waste  Education</a:t>
            </a:r>
          </a:p>
          <a:p>
            <a:pPr marL="0" indent="0">
              <a:buNone/>
            </a:pPr>
            <a:r>
              <a:rPr lang="en-US" sz="2900" b="1" u="sng" dirty="0">
                <a:sym typeface="Wingdings" panose="05000000000000000000" pitchFamily="2" charset="2"/>
              </a:rPr>
              <a:t>Background: </a:t>
            </a:r>
            <a:r>
              <a:rPr lang="en-US" sz="2900" dirty="0">
                <a:sym typeface="Wingdings" panose="05000000000000000000" pitchFamily="2" charset="2"/>
              </a:rPr>
              <a:t>The team decided on Education due to the numerous and robust datasets available, and less so due to personal interest in the topic. </a:t>
            </a:r>
          </a:p>
          <a:p>
            <a:pPr marL="0" indent="0">
              <a:buNone/>
            </a:pPr>
            <a:r>
              <a:rPr lang="en-US" sz="2900" b="1" u="sng" dirty="0">
                <a:sym typeface="Wingdings" panose="05000000000000000000" pitchFamily="2" charset="2"/>
              </a:rPr>
              <a:t>Reasoning:</a:t>
            </a:r>
          </a:p>
          <a:p>
            <a:r>
              <a:rPr lang="en-US" sz="2900" dirty="0">
                <a:sym typeface="Wingdings" panose="05000000000000000000" pitchFamily="2" charset="2"/>
              </a:rPr>
              <a:t>Discoursed topic</a:t>
            </a:r>
          </a:p>
          <a:p>
            <a:r>
              <a:rPr lang="en-US" sz="2900" dirty="0">
                <a:sym typeface="Wingdings" panose="05000000000000000000" pitchFamily="2" charset="2"/>
              </a:rPr>
              <a:t>Relatable topic</a:t>
            </a:r>
          </a:p>
          <a:p>
            <a:r>
              <a:rPr lang="en-US" sz="2900" dirty="0">
                <a:sym typeface="Wingdings" panose="05000000000000000000" pitchFamily="2" charset="2"/>
              </a:rPr>
              <a:t>Digestible topic</a:t>
            </a:r>
          </a:p>
          <a:p>
            <a:r>
              <a:rPr lang="en-US" sz="2900" dirty="0">
                <a:sym typeface="Wingdings" panose="05000000000000000000" pitchFamily="2" charset="2"/>
              </a:rPr>
              <a:t>Enrollment in GT bootcamp</a:t>
            </a:r>
          </a:p>
          <a:p>
            <a:r>
              <a:rPr lang="en-US" sz="2900" dirty="0">
                <a:sym typeface="Wingdings" panose="05000000000000000000" pitchFamily="2" charset="2"/>
              </a:rPr>
              <a:t>David’s kids</a:t>
            </a:r>
            <a:endParaRPr lang="en-US" sz="2900" dirty="0"/>
          </a:p>
          <a:p>
            <a:endParaRPr lang="en-US" dirty="0"/>
          </a:p>
        </p:txBody>
      </p:sp>
      <p:pic>
        <p:nvPicPr>
          <p:cNvPr id="4" name="Picture 3">
            <a:extLst>
              <a:ext uri="{FF2B5EF4-FFF2-40B4-BE49-F238E27FC236}">
                <a16:creationId xmlns:a16="http://schemas.microsoft.com/office/drawing/2014/main" id="{742E5181-E1BB-43BF-9B51-1539B5190E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1979" y="3136303"/>
            <a:ext cx="4965111" cy="3364636"/>
          </a:xfrm>
          <a:prstGeom prst="rect">
            <a:avLst/>
          </a:prstGeom>
          <a:ln>
            <a:solidFill>
              <a:schemeClr val="bg1">
                <a:lumMod val="25000"/>
              </a:schemeClr>
            </a:solidFill>
          </a:ln>
        </p:spPr>
      </p:pic>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Core Questions and Hypotheses</a:t>
            </a:r>
          </a:p>
        </p:txBody>
      </p:sp>
      <p:sp>
        <p:nvSpPr>
          <p:cNvPr id="14" name="Content Placeholder 2"/>
          <p:cNvSpPr>
            <a:spLocks noGrp="1"/>
          </p:cNvSpPr>
          <p:nvPr>
            <p:ph idx="1"/>
          </p:nvPr>
        </p:nvSpPr>
        <p:spPr>
          <a:xfrm>
            <a:off x="1280160" y="1911587"/>
            <a:ext cx="9628632" cy="4672482"/>
          </a:xfrm>
        </p:spPr>
        <p:txBody>
          <a:bodyPr>
            <a:normAutofit fontScale="85000" lnSpcReduction="20000"/>
          </a:bodyPr>
          <a:lstStyle/>
          <a:p>
            <a:r>
              <a:rPr lang="en-US" sz="2800" dirty="0"/>
              <a:t>Is student performance* affected by student:teacher ratio?</a:t>
            </a:r>
          </a:p>
          <a:p>
            <a:r>
              <a:rPr lang="en-US" sz="2800" dirty="0"/>
              <a:t>Is student performance* affected by teacher salary?</a:t>
            </a:r>
          </a:p>
          <a:p>
            <a:r>
              <a:rPr lang="en-US" sz="2800" dirty="0"/>
              <a:t>Is student performance* affected by school financials?</a:t>
            </a:r>
          </a:p>
          <a:p>
            <a:r>
              <a:rPr lang="en-US" sz="2800" dirty="0"/>
              <a:t>How do these findings differ by state?</a:t>
            </a:r>
          </a:p>
          <a:p>
            <a:pPr marL="0" indent="0">
              <a:buNone/>
            </a:pPr>
            <a:endParaRPr lang="en-US" sz="1200" dirty="0"/>
          </a:p>
          <a:p>
            <a:r>
              <a:rPr lang="en-US" sz="2800" dirty="0"/>
              <a:t>Null hypotheses (H</a:t>
            </a:r>
            <a:r>
              <a:rPr lang="en-US" sz="1800" dirty="0"/>
              <a:t>o</a:t>
            </a:r>
            <a:r>
              <a:rPr lang="en-US" sz="2800" dirty="0"/>
              <a:t>): Student:teacher ratio does not have an effect on student performance</a:t>
            </a:r>
          </a:p>
          <a:p>
            <a:r>
              <a:rPr lang="en-US" sz="2800" dirty="0"/>
              <a:t>Null hypotheses (H</a:t>
            </a:r>
            <a:r>
              <a:rPr lang="en-US" sz="1800" dirty="0"/>
              <a:t>o</a:t>
            </a:r>
            <a:r>
              <a:rPr lang="en-US" sz="2800" dirty="0"/>
              <a:t>): Teacher salary does not have an effect on student performance</a:t>
            </a:r>
          </a:p>
          <a:p>
            <a:r>
              <a:rPr lang="en-US" sz="2800" dirty="0"/>
              <a:t>Null hypotheses (H</a:t>
            </a:r>
            <a:r>
              <a:rPr lang="en-US" sz="1800" dirty="0"/>
              <a:t>o</a:t>
            </a:r>
            <a:r>
              <a:rPr lang="en-US" sz="2800" dirty="0"/>
              <a:t>): School financials do not have an effect on student performance</a:t>
            </a:r>
          </a:p>
          <a:p>
            <a:endParaRPr lang="en-US" sz="2800" dirty="0"/>
          </a:p>
        </p:txBody>
      </p:sp>
      <p:sp>
        <p:nvSpPr>
          <p:cNvPr id="2" name="TextBox 1">
            <a:extLst>
              <a:ext uri="{FF2B5EF4-FFF2-40B4-BE49-F238E27FC236}">
                <a16:creationId xmlns:a16="http://schemas.microsoft.com/office/drawing/2014/main" id="{FD5A18E2-8DCD-4113-A3C8-CBA5BC9E6BDC}"/>
              </a:ext>
            </a:extLst>
          </p:cNvPr>
          <p:cNvSpPr txBox="1"/>
          <p:nvPr/>
        </p:nvSpPr>
        <p:spPr>
          <a:xfrm>
            <a:off x="0" y="6500938"/>
            <a:ext cx="7251405" cy="307777"/>
          </a:xfrm>
          <a:prstGeom prst="rect">
            <a:avLst/>
          </a:prstGeom>
          <a:noFill/>
        </p:spPr>
        <p:txBody>
          <a:bodyPr wrap="square" rtlCol="0">
            <a:spAutoFit/>
          </a:bodyPr>
          <a:lstStyle/>
          <a:p>
            <a:r>
              <a:rPr lang="en-US" sz="1400" dirty="0"/>
              <a:t>*”Student performance” defined as: math scores, science scores, High School graduation rate</a:t>
            </a:r>
          </a:p>
        </p:txBody>
      </p:sp>
    </p:spTree>
    <p:extLst>
      <p:ext uri="{BB962C8B-B14F-4D97-AF65-F5344CB8AC3E}">
        <p14:creationId xmlns:p14="http://schemas.microsoft.com/office/powerpoint/2010/main" val="3542159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0CB7F99-2700-4753-8286-5AFB623390EE}"/>
              </a:ext>
            </a:extLst>
          </p:cNvPr>
          <p:cNvSpPr>
            <a:spLocks noGrp="1"/>
          </p:cNvSpPr>
          <p:nvPr>
            <p:ph type="body" idx="1"/>
          </p:nvPr>
        </p:nvSpPr>
        <p:spPr>
          <a:xfrm>
            <a:off x="3622515" y="4589463"/>
            <a:ext cx="3850048" cy="1500187"/>
          </a:xfrm>
        </p:spPr>
        <p:txBody>
          <a:bodyPr>
            <a:noAutofit/>
          </a:bodyPr>
          <a:lstStyle/>
          <a:p>
            <a:r>
              <a:rPr lang="en-US" sz="5400" dirty="0"/>
              <a:t>Discovery and Analysis</a:t>
            </a:r>
          </a:p>
        </p:txBody>
      </p:sp>
      <p:pic>
        <p:nvPicPr>
          <p:cNvPr id="5" name="Picture 4">
            <a:extLst>
              <a:ext uri="{FF2B5EF4-FFF2-40B4-BE49-F238E27FC236}">
                <a16:creationId xmlns:a16="http://schemas.microsoft.com/office/drawing/2014/main" id="{166108EE-9773-461C-A933-09288676FC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4007" y="62145"/>
            <a:ext cx="5632184" cy="4156552"/>
          </a:xfrm>
          <a:prstGeom prst="rect">
            <a:avLst/>
          </a:prstGeom>
          <a:ln>
            <a:solidFill>
              <a:schemeClr val="bg1">
                <a:lumMod val="25000"/>
              </a:schemeClr>
            </a:solidFill>
          </a:ln>
        </p:spPr>
      </p:pic>
    </p:spTree>
    <p:extLst>
      <p:ext uri="{BB962C8B-B14F-4D97-AF65-F5344CB8AC3E}">
        <p14:creationId xmlns:p14="http://schemas.microsoft.com/office/powerpoint/2010/main" val="3350644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Discovery and Data Sources</a:t>
            </a:r>
          </a:p>
        </p:txBody>
      </p:sp>
      <p:sp>
        <p:nvSpPr>
          <p:cNvPr id="14" name="Content Placeholder 2"/>
          <p:cNvSpPr>
            <a:spLocks noGrp="1"/>
          </p:cNvSpPr>
          <p:nvPr>
            <p:ph idx="1"/>
          </p:nvPr>
        </p:nvSpPr>
        <p:spPr>
          <a:xfrm>
            <a:off x="1280160" y="1925442"/>
            <a:ext cx="9628632" cy="4672482"/>
          </a:xfrm>
        </p:spPr>
        <p:txBody>
          <a:bodyPr>
            <a:normAutofit fontScale="92500" lnSpcReduction="20000"/>
          </a:bodyPr>
          <a:lstStyle/>
          <a:p>
            <a:r>
              <a:rPr lang="en-US" sz="2800" dirty="0"/>
              <a:t>Google</a:t>
            </a:r>
          </a:p>
          <a:p>
            <a:r>
              <a:rPr lang="en-US" sz="2800" dirty="0"/>
              <a:t>Kaggle</a:t>
            </a:r>
          </a:p>
          <a:p>
            <a:r>
              <a:rPr lang="en-US" sz="2800" dirty="0"/>
              <a:t>US Department of Education</a:t>
            </a:r>
          </a:p>
          <a:p>
            <a:r>
              <a:rPr lang="en-US" sz="2800" dirty="0"/>
              <a:t>US Department of Labor</a:t>
            </a:r>
          </a:p>
          <a:p>
            <a:r>
              <a:rPr lang="en-US" sz="2800" dirty="0"/>
              <a:t>National Center for Education Statistics (NCES)</a:t>
            </a:r>
          </a:p>
          <a:p>
            <a:r>
              <a:rPr lang="en-US" sz="2800" dirty="0"/>
              <a:t>National Education Association (NEA)</a:t>
            </a:r>
          </a:p>
          <a:p>
            <a:r>
              <a:rPr lang="en-US" sz="2800" dirty="0"/>
              <a:t>Census</a:t>
            </a:r>
          </a:p>
          <a:p>
            <a:endParaRPr lang="en-US" sz="2800" dirty="0"/>
          </a:p>
          <a:p>
            <a:r>
              <a:rPr lang="en-US" sz="2800" dirty="0"/>
              <a:t>Our Brains!   </a:t>
            </a:r>
          </a:p>
          <a:p>
            <a:endParaRPr lang="en-US" sz="2800" dirty="0"/>
          </a:p>
          <a:p>
            <a:endParaRPr lang="en-US" sz="2800" dirty="0"/>
          </a:p>
        </p:txBody>
      </p:sp>
      <p:pic>
        <p:nvPicPr>
          <p:cNvPr id="2050" name="Picture 2" descr="Image result for cartoon people brain&quot;">
            <a:extLst>
              <a:ext uri="{FF2B5EF4-FFF2-40B4-BE49-F238E27FC236}">
                <a16:creationId xmlns:a16="http://schemas.microsoft.com/office/drawing/2014/main" id="{435A5C89-E25F-4884-B83C-B740B49016F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94071" y="3087008"/>
            <a:ext cx="4010025" cy="3339285"/>
          </a:xfrm>
          <a:prstGeom prst="rect">
            <a:avLst/>
          </a:prstGeom>
          <a:noFill/>
          <a:ln>
            <a:solidFill>
              <a:schemeClr val="bg1">
                <a:lumMod val="25000"/>
              </a:schemeClr>
            </a:solidFill>
          </a:ln>
          <a:extLst>
            <a:ext uri="{909E8E84-426E-40DD-AFC4-6F175D3DCCD1}">
              <a14:hiddenFill xmlns:a14="http://schemas.microsoft.com/office/drawing/2010/main">
                <a:solidFill>
                  <a:srgbClr val="FFFFFF"/>
                </a:solidFill>
              </a14:hiddenFill>
            </a:ext>
          </a:extLst>
        </p:spPr>
      </p:pic>
      <p:sp>
        <p:nvSpPr>
          <p:cNvPr id="3" name="Arrow: Right 2">
            <a:extLst>
              <a:ext uri="{FF2B5EF4-FFF2-40B4-BE49-F238E27FC236}">
                <a16:creationId xmlns:a16="http://schemas.microsoft.com/office/drawing/2014/main" id="{2CE130DC-65FE-4DD7-BE6C-792D1418E2A5}"/>
              </a:ext>
            </a:extLst>
          </p:cNvPr>
          <p:cNvSpPr/>
          <p:nvPr/>
        </p:nvSpPr>
        <p:spPr>
          <a:xfrm>
            <a:off x="4040378" y="6018028"/>
            <a:ext cx="2636875" cy="373629"/>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97708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Data Cleanup</a:t>
            </a:r>
          </a:p>
        </p:txBody>
      </p:sp>
      <p:sp>
        <p:nvSpPr>
          <p:cNvPr id="2" name="Content Placeholder 1">
            <a:extLst>
              <a:ext uri="{FF2B5EF4-FFF2-40B4-BE49-F238E27FC236}">
                <a16:creationId xmlns:a16="http://schemas.microsoft.com/office/drawing/2014/main" id="{4ACCB569-D621-4382-9476-910E26C9C196}"/>
              </a:ext>
            </a:extLst>
          </p:cNvPr>
          <p:cNvSpPr>
            <a:spLocks noGrp="1"/>
          </p:cNvSpPr>
          <p:nvPr>
            <p:ph idx="1"/>
          </p:nvPr>
        </p:nvSpPr>
        <p:spPr/>
        <p:txBody>
          <a:bodyPr>
            <a:normAutofit/>
          </a:bodyPr>
          <a:lstStyle/>
          <a:p>
            <a:r>
              <a:rPr lang="en-US" dirty="0"/>
              <a:t>Get pic of team hanging out with coffee, in a bar ,whatever</a:t>
            </a:r>
          </a:p>
          <a:p>
            <a:pPr marL="0" indent="0">
              <a:buNone/>
            </a:pPr>
            <a:endParaRPr lang="en-US" dirty="0"/>
          </a:p>
          <a:p>
            <a:pPr lvl="8"/>
            <a:r>
              <a:rPr lang="en-US" sz="2400" dirty="0"/>
              <a:t>Deep dive into datafiles</a:t>
            </a:r>
          </a:p>
          <a:p>
            <a:pPr lvl="8"/>
            <a:r>
              <a:rPr lang="en-US" sz="2400" dirty="0"/>
              <a:t>Re-defined parameters</a:t>
            </a:r>
          </a:p>
          <a:p>
            <a:pPr lvl="8"/>
            <a:r>
              <a:rPr lang="en-US" sz="2400" dirty="0"/>
              <a:t>Re-established metrics</a:t>
            </a:r>
          </a:p>
          <a:p>
            <a:endParaRPr lang="en-US" dirty="0"/>
          </a:p>
          <a:p>
            <a:pPr marL="0" indent="0">
              <a:buNone/>
            </a:pPr>
            <a:endParaRPr lang="en-US" dirty="0"/>
          </a:p>
          <a:p>
            <a:r>
              <a:rPr lang="en-US" dirty="0"/>
              <a:t>Pic of </a:t>
            </a:r>
            <a:r>
              <a:rPr lang="en-US" dirty="0" err="1"/>
              <a:t>saurin</a:t>
            </a:r>
            <a:r>
              <a:rPr lang="en-US" dirty="0"/>
              <a:t> working on laptop v concentrated</a:t>
            </a:r>
          </a:p>
        </p:txBody>
      </p:sp>
    </p:spTree>
    <p:extLst>
      <p:ext uri="{BB962C8B-B14F-4D97-AF65-F5344CB8AC3E}">
        <p14:creationId xmlns:p14="http://schemas.microsoft.com/office/powerpoint/2010/main" val="3622040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Data Analysis</a:t>
            </a:r>
          </a:p>
        </p:txBody>
      </p:sp>
      <p:sp>
        <p:nvSpPr>
          <p:cNvPr id="2" name="Content Placeholder 1">
            <a:extLst>
              <a:ext uri="{FF2B5EF4-FFF2-40B4-BE49-F238E27FC236}">
                <a16:creationId xmlns:a16="http://schemas.microsoft.com/office/drawing/2014/main" id="{4ACCB569-D621-4382-9476-910E26C9C196}"/>
              </a:ext>
            </a:extLst>
          </p:cNvPr>
          <p:cNvSpPr>
            <a:spLocks noGrp="1"/>
          </p:cNvSpPr>
          <p:nvPr>
            <p:ph idx="1"/>
          </p:nvPr>
        </p:nvSpPr>
        <p:spPr/>
        <p:txBody>
          <a:bodyPr/>
          <a:lstStyle/>
          <a:p>
            <a:r>
              <a:rPr lang="en-US" dirty="0"/>
              <a:t>Review datasets</a:t>
            </a:r>
          </a:p>
          <a:p>
            <a:r>
              <a:rPr lang="en-US" dirty="0"/>
              <a:t>Discuss strategy</a:t>
            </a:r>
          </a:p>
          <a:p>
            <a:r>
              <a:rPr lang="en-US" dirty="0"/>
              <a:t>Brainstorm visualizations</a:t>
            </a:r>
          </a:p>
          <a:p>
            <a:r>
              <a:rPr lang="en-US" dirty="0"/>
              <a:t>Manipulate data real-time</a:t>
            </a:r>
          </a:p>
          <a:p>
            <a:r>
              <a:rPr lang="en-US" dirty="0"/>
              <a:t>Determine charts and chart types for presentation</a:t>
            </a:r>
          </a:p>
          <a:p>
            <a:r>
              <a:rPr lang="en-US" dirty="0"/>
              <a:t>Identify data for statistical analysis requirement</a:t>
            </a:r>
          </a:p>
          <a:p>
            <a:r>
              <a:rPr lang="en-US" dirty="0"/>
              <a:t>Analyze data and visualizations, uncover findings</a:t>
            </a:r>
          </a:p>
          <a:p>
            <a:endParaRPr lang="en-US" dirty="0"/>
          </a:p>
          <a:p>
            <a:endParaRPr lang="en-US" dirty="0"/>
          </a:p>
        </p:txBody>
      </p:sp>
    </p:spTree>
    <p:extLst>
      <p:ext uri="{BB962C8B-B14F-4D97-AF65-F5344CB8AC3E}">
        <p14:creationId xmlns:p14="http://schemas.microsoft.com/office/powerpoint/2010/main" val="41875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3587148" y="4430088"/>
            <a:ext cx="6597465" cy="612128"/>
          </a:xfrm>
        </p:spPr>
        <p:txBody>
          <a:bodyPr>
            <a:noAutofit/>
          </a:bodyPr>
          <a:lstStyle/>
          <a:p>
            <a:r>
              <a:rPr lang="en-US" sz="5400" dirty="0"/>
              <a:t>Findings</a:t>
            </a:r>
          </a:p>
        </p:txBody>
      </p:sp>
      <p:pic>
        <p:nvPicPr>
          <p:cNvPr id="3" name="Picture 2">
            <a:extLst>
              <a:ext uri="{FF2B5EF4-FFF2-40B4-BE49-F238E27FC236}">
                <a16:creationId xmlns:a16="http://schemas.microsoft.com/office/drawing/2014/main" id="{C0EBF312-0033-4EDF-B572-7931F13E84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6208" y="51341"/>
            <a:ext cx="5287392" cy="4200183"/>
          </a:xfrm>
          <a:prstGeom prst="rect">
            <a:avLst/>
          </a:prstGeom>
          <a:ln>
            <a:solidFill>
              <a:schemeClr val="bg1">
                <a:lumMod val="25000"/>
              </a:schemeClr>
            </a:solidFill>
          </a:ln>
        </p:spPr>
      </p:pic>
    </p:spTree>
    <p:extLst>
      <p:ext uri="{BB962C8B-B14F-4D97-AF65-F5344CB8AC3E}">
        <p14:creationId xmlns:p14="http://schemas.microsoft.com/office/powerpoint/2010/main" val="324079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400" dirty="0"/>
              <a:t>Key Findings</a:t>
            </a:r>
          </a:p>
        </p:txBody>
      </p:sp>
      <p:sp>
        <p:nvSpPr>
          <p:cNvPr id="17" name="Content Placeholder 16">
            <a:extLst>
              <a:ext uri="{FF2B5EF4-FFF2-40B4-BE49-F238E27FC236}">
                <a16:creationId xmlns:a16="http://schemas.microsoft.com/office/drawing/2014/main" id="{48595235-B353-415F-B06D-765704FE0005}"/>
              </a:ext>
            </a:extLst>
          </p:cNvPr>
          <p:cNvSpPr>
            <a:spLocks noGrp="1"/>
          </p:cNvSpPr>
          <p:nvPr>
            <p:ph idx="1"/>
          </p:nvPr>
        </p:nvSpPr>
        <p:spPr/>
        <p:txBody>
          <a:bodyPr/>
          <a:lstStyle/>
          <a:p>
            <a:endParaRPr lang="en-US" dirty="0"/>
          </a:p>
          <a:p>
            <a:r>
              <a:rPr lang="en-US" dirty="0"/>
              <a:t>About 57m students attended elementary, middle, and high schools across the US in 2019</a:t>
            </a:r>
          </a:p>
          <a:p>
            <a:r>
              <a:rPr lang="en-US" dirty="0"/>
              <a:t>	Highest enrollment ever reported for public schools</a:t>
            </a:r>
          </a:p>
          <a:p>
            <a:endParaRPr lang="en-US" dirty="0"/>
          </a:p>
          <a:p>
            <a:r>
              <a:rPr lang="en-US" dirty="0"/>
              <a:t>3.7m teachers 2019</a:t>
            </a:r>
          </a:p>
          <a:p>
            <a:endParaRPr lang="en-US" dirty="0"/>
          </a:p>
          <a:p>
            <a:r>
              <a:rPr lang="en-US" dirty="0"/>
              <a:t>source: https://nces.ed.gov/fastfacts/display.asp?id=372</a:t>
            </a:r>
          </a:p>
        </p:txBody>
      </p:sp>
    </p:spTree>
    <p:controls>
      <mc:AlternateContent xmlns:mc="http://schemas.openxmlformats.org/markup-compatibility/2006">
        <mc:Choice xmlns:v="urn:schemas-microsoft-com:vml" Requires="v">
          <p:control spid="1339" name="HTMLCheckbox1" r:id="rId2" imgW="257040" imgH="304920"/>
        </mc:Choice>
        <mc:Fallback>
          <p:control name="HTMLCheckbox1" r:id="rId2" imgW="257040" imgH="304920">
            <p:pic>
              <p:nvPicPr>
                <p:cNvPr id="5" name="HTMLCheckbox1">
                  <a:extLst>
                    <a:ext uri="{FF2B5EF4-FFF2-40B4-BE49-F238E27FC236}">
                      <a16:creationId xmlns:a16="http://schemas.microsoft.com/office/drawing/2014/main" id="{93F7CC98-FFE3-48A7-92F0-10C5E8ACF12A}"/>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340" name="HTMLCheckbox2" r:id="rId3" imgW="257040" imgH="304920"/>
        </mc:Choice>
        <mc:Fallback>
          <p:control name="HTMLCheckbox2" r:id="rId3" imgW="257040" imgH="304920">
            <p:pic>
              <p:nvPicPr>
                <p:cNvPr id="7" name="HTMLCheckbox2">
                  <a:extLst>
                    <a:ext uri="{FF2B5EF4-FFF2-40B4-BE49-F238E27FC236}">
                      <a16:creationId xmlns:a16="http://schemas.microsoft.com/office/drawing/2014/main" id="{75B145CA-876A-4461-90B3-23E9F04962FD}"/>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341" name="HTMLCheckbox3" r:id="rId4" imgW="257040" imgH="304920"/>
        </mc:Choice>
        <mc:Fallback>
          <p:control name="HTMLCheckbox3" r:id="rId4" imgW="257040" imgH="304920">
            <p:pic>
              <p:nvPicPr>
                <p:cNvPr id="8" name="HTMLCheckbox3">
                  <a:extLst>
                    <a:ext uri="{FF2B5EF4-FFF2-40B4-BE49-F238E27FC236}">
                      <a16:creationId xmlns:a16="http://schemas.microsoft.com/office/drawing/2014/main" id="{66FEE0AA-6895-43E7-83DC-A44AED287CD1}"/>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342" name="HTMLCheckbox4" r:id="rId5" imgW="257040" imgH="304920"/>
        </mc:Choice>
        <mc:Fallback>
          <p:control name="HTMLCheckbox4" r:id="rId5" imgW="257040" imgH="304920">
            <p:pic>
              <p:nvPicPr>
                <p:cNvPr id="9" name="HTMLCheckbox4">
                  <a:extLst>
                    <a:ext uri="{FF2B5EF4-FFF2-40B4-BE49-F238E27FC236}">
                      <a16:creationId xmlns:a16="http://schemas.microsoft.com/office/drawing/2014/main" id="{48B260CE-C610-4BD8-961B-BC43F0BF2CE8}"/>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343" name="HTMLCheckbox5" r:id="rId6" imgW="257040" imgH="304920"/>
        </mc:Choice>
        <mc:Fallback>
          <p:control name="HTMLCheckbox5" r:id="rId6" imgW="257040" imgH="304920">
            <p:pic>
              <p:nvPicPr>
                <p:cNvPr id="10" name="HTMLCheckbox5">
                  <a:extLst>
                    <a:ext uri="{FF2B5EF4-FFF2-40B4-BE49-F238E27FC236}">
                      <a16:creationId xmlns:a16="http://schemas.microsoft.com/office/drawing/2014/main" id="{214E6378-6397-4A84-BA85-FA9E69B0C5C7}"/>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344" name="HTMLCheckbox6" r:id="rId7" imgW="257040" imgH="304920"/>
        </mc:Choice>
        <mc:Fallback>
          <p:control name="HTMLCheckbox6" r:id="rId7" imgW="257040" imgH="304920">
            <p:pic>
              <p:nvPicPr>
                <p:cNvPr id="11" name="HTMLCheckbox6">
                  <a:extLst>
                    <a:ext uri="{FF2B5EF4-FFF2-40B4-BE49-F238E27FC236}">
                      <a16:creationId xmlns:a16="http://schemas.microsoft.com/office/drawing/2014/main" id="{F80A94D7-4C9D-405F-AA61-CEF2C1EBB967}"/>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345" name="HTMLCheckbox7" r:id="rId8" imgW="257040" imgH="304920"/>
        </mc:Choice>
        <mc:Fallback>
          <p:control name="HTMLCheckbox7" r:id="rId8" imgW="257040" imgH="304920">
            <p:pic>
              <p:nvPicPr>
                <p:cNvPr id="12" name="HTMLCheckbox7">
                  <a:extLst>
                    <a:ext uri="{FF2B5EF4-FFF2-40B4-BE49-F238E27FC236}">
                      <a16:creationId xmlns:a16="http://schemas.microsoft.com/office/drawing/2014/main" id="{30C331AD-090F-4B22-BD80-C766AA17E48A}"/>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mc:AlternateContent xmlns:mc="http://schemas.openxmlformats.org/markup-compatibility/2006">
        <mc:Choice xmlns:v="urn:schemas-microsoft-com:vml" Requires="v">
          <p:control spid="1346" name="HTMLCheckbox8" r:id="rId9" imgW="257040" imgH="304920"/>
        </mc:Choice>
        <mc:Fallback>
          <p:control name="HTMLCheckbox8" r:id="rId9" imgW="257040" imgH="304920">
            <p:pic>
              <p:nvPicPr>
                <p:cNvPr id="15" name="HTMLCheckbox8">
                  <a:extLst>
                    <a:ext uri="{FF2B5EF4-FFF2-40B4-BE49-F238E27FC236}">
                      <a16:creationId xmlns:a16="http://schemas.microsoft.com/office/drawing/2014/main" id="{E34F6BFD-BF3A-448A-8C3C-9310167E077F}"/>
                    </a:ext>
                  </a:extLst>
                </p:cNvPr>
                <p:cNvPicPr preferRelativeResize="0">
                  <a:picLocks noChangeArrowheads="1" noChangeShapeType="1"/>
                </p:cNvPicPr>
                <p:nvPr/>
              </p:nvPicPr>
              <p:blipFill>
                <a:blip r:embed="rId11"/>
                <a:srcRect/>
                <a:stretch>
                  <a:fillRect/>
                </a:stretch>
              </p:blipFill>
              <p:spPr bwMode="auto">
                <a:xfrm>
                  <a:off x="152400" y="152400"/>
                  <a:ext cx="1371600" cy="304800"/>
                </a:xfrm>
                <a:prstGeom prst="rect">
                  <a:avLst/>
                </a:prstGeom>
                <a:noFill/>
                <a:ln w="9525">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p:controls>
    <p:extLst>
      <p:ext uri="{BB962C8B-B14F-4D97-AF65-F5344CB8AC3E}">
        <p14:creationId xmlns:p14="http://schemas.microsoft.com/office/powerpoint/2010/main" val="2475330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248</TotalTime>
  <Words>339</Words>
  <Application>Microsoft Office PowerPoint</Application>
  <PresentationFormat>Widescreen</PresentationFormat>
  <Paragraphs>99</Paragraphs>
  <Slides>16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Wingdings</vt:lpstr>
      <vt:lpstr>Educational subjects 16x9</vt:lpstr>
      <vt:lpstr>Academic Review  A dive into the effects of different variables on student performance in US Public Schools</vt:lpstr>
      <vt:lpstr>Motivation</vt:lpstr>
      <vt:lpstr>Core Questions and Hypotheses</vt:lpstr>
      <vt:lpstr>PowerPoint Presentation</vt:lpstr>
      <vt:lpstr>Discovery and Data Sources</vt:lpstr>
      <vt:lpstr>Data Cleanup</vt:lpstr>
      <vt:lpstr>Data Analysis</vt:lpstr>
      <vt:lpstr>PowerPoint Presentation</vt:lpstr>
      <vt:lpstr>Key Findings</vt:lpstr>
      <vt:lpstr>Aggregate Findings</vt:lpstr>
      <vt:lpstr>Granular Findings</vt:lpstr>
      <vt:lpstr>Georgia Findings</vt:lpstr>
      <vt:lpstr>PowerPoint Presentation</vt:lpstr>
      <vt:lpstr>Implications </vt:lpstr>
      <vt:lpstr>Appendix</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Academic Success  A Dive Into Effects on the Success of K-12 US Public Schools</dc:title>
  <dc:creator>Sean Teeling</dc:creator>
  <cp:lastModifiedBy>Melissa Williamson</cp:lastModifiedBy>
  <cp:revision>43</cp:revision>
  <dcterms:created xsi:type="dcterms:W3CDTF">2020-01-25T18:18:03Z</dcterms:created>
  <dcterms:modified xsi:type="dcterms:W3CDTF">2020-01-31T13:59:21Z</dcterms:modified>
</cp:coreProperties>
</file>

<file path=docProps/thumbnail.jpeg>
</file>